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0"/>
  </p:normalViewPr>
  <p:slideViewPr>
    <p:cSldViewPr snapToGrid="0">
      <p:cViewPr varScale="1">
        <p:scale>
          <a:sx n="145" d="100"/>
          <a:sy n="145" d="100"/>
        </p:scale>
        <p:origin x="68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gif>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52aa1fdca8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52aa1fdca8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52aa1fdca8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52aa1fdca8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527a9a709f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527a9a709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52aa1fdca8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52aa1fdca8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527a9a709f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527a9a709f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2aa1fdca8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2aa1fdca8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52aa1fdca8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2aa1fdca8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52aa1fdca8_0_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52aa1fdca8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52aa1fdca8_0_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52aa1fdca8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27a9a709f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527a9a709f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52aa1fdca8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52aa1fdca8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2aa1fdca8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2aa1fdca8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52aa1fdca8_0_2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52aa1fdca8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52aa1fdca8_0_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52aa1fdca8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27a9a709f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27a9a709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52aa1fdca8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52aa1fdca8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527a9a709f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527a9a709f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52aa1fdca8_0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52aa1fdca8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52aa1fdca8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52aa1fdca8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527a9a709f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527a9a709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52aa1fdca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52aa1fdca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527a9a709f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527a9a709f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2aa1fdca8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2aa1fdca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52aa1fdca8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52aa1fdca8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2aa1fdca8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2aa1fdca8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oogle.github.io/seq2seq/" TargetMode="Externa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hyperlink" Target="https://t.co/riZ122eOMx"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hyperlink" Target="http://karpathy.github.io/2015/05/21/rnn-effectiveness/" TargetMode="Externa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karpathy.github.io/2015/05/21/rnn-effectivenes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hyperlink" Target="https://arxiv.org/abs/1406.1078" TargetMode="External"/><Relationship Id="rId4" Type="http://schemas.openxmlformats.org/officeDocument/2006/relationships/hyperlink" Target="https://arxiv.org/pdf/1409.3215.pdf"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hyperlink" Target="http://www.wildml.com/2016/04/deep-learning-for-chatbots-part-1-introduction/"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hyperlink" Target="https://arxiv.org/pdf/1409.3215.pdf"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www.wildml.com/2016/01/attention-and-memory-in-deep-learning-and-nlp/"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hyperlink" Target="http://www.wildml.com/2016/01/attention-and-memory-in-deep-learning-and-nlp/"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google.github.io/seq2seq/"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hyperlink" Target="https://www.youtube.com/watch?v=RLWuzLLSIgw" TargetMode="External"/><Relationship Id="rId7"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16.jpg"/><Relationship Id="rId5" Type="http://schemas.openxmlformats.org/officeDocument/2006/relationships/hyperlink" Target="http://www.youtube.com/watch?v=RLWuzLLSIgw" TargetMode="External"/><Relationship Id="rId4" Type="http://schemas.openxmlformats.org/officeDocument/2006/relationships/hyperlink" Target="https://arxiv.org/abs/1606.02960"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Harmonic_mean" TargetMode="External"/><Relationship Id="rId7"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hyperlink" Target="https://en.wikipedia.org/wiki/Probability_model" TargetMode="External"/><Relationship Id="rId5" Type="http://schemas.openxmlformats.org/officeDocument/2006/relationships/hyperlink" Target="https://en.wikipedia.org/wiki/Probability_distribution" TargetMode="External"/><Relationship Id="rId4" Type="http://schemas.openxmlformats.org/officeDocument/2006/relationships/hyperlink" Target="https://en.wikipedia.org/wiki/Precision_and_recall"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hyperlink" Target="https://goo.gl/forms/9IgFhQqcJPXVGJzg2"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karpathy.github.io/2015/05/21/rnn-effectiveness/" TargetMode="External"/><Relationship Id="rId7"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hyperlink" Target="https://blog.heuritech.com/2016/01/20/attention-mechanism/" TargetMode="External"/><Relationship Id="rId5" Type="http://schemas.openxmlformats.org/officeDocument/2006/relationships/hyperlink" Target="http://www.wildml.com/2016/01/attention-and-memory-in-deep-learning-and-nlp/" TargetMode="External"/><Relationship Id="rId4" Type="http://schemas.openxmlformats.org/officeDocument/2006/relationships/hyperlink" Target="http://complx.me/2016-12-31-practical-seq2seq/"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arxiv.org/abs/1406.1078" TargetMode="External"/><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hyperlink" Target="https://arxiv.org/abs/1606.02960" TargetMode="External"/><Relationship Id="rId4" Type="http://schemas.openxmlformats.org/officeDocument/2006/relationships/hyperlink" Target="https://arxiv.org/pdf/1308.0850.pdf"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blog.keras.io/a-ten-minute-introduction-to-sequence-to-sequence-learning-in-keras.html" TargetMode="External"/><Relationship Id="rId7"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hyperlink" Target="https://www.youtube.com/watch?v=G5RY_SUJih4&amp;t=1746s" TargetMode="External"/><Relationship Id="rId5" Type="http://schemas.openxmlformats.org/officeDocument/2006/relationships/hyperlink" Target="https://www.coursera.org/learn/nlp-sequence-models" TargetMode="External"/><Relationship Id="rId4" Type="http://schemas.openxmlformats.org/officeDocument/2006/relationships/hyperlink" Target="https://github.com/theamrzaki/text_summurization_abstractive_methods/tree/master/Implementation%20A%20(seq2seq%20with%20attention%20and%20feature%20rich%20representation)"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meetup.com/Machine-Learning-Tokyo/" TargetMode="External"/><Relationship Id="rId7"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hyperlink" Target="https://goo.gl/WnbYUP" TargetMode="External"/><Relationship Id="rId5" Type="http://schemas.openxmlformats.org/officeDocument/2006/relationships/hyperlink" Target="https://youtube.com/MLTOKYO" TargetMode="External"/><Relationship Id="rId4" Type="http://schemas.openxmlformats.org/officeDocument/2006/relationships/hyperlink" Target="https://github.com/Machine-Learning-Tokyo"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www.wildml.com/2016/04/deep-learning-for-chatbots-part-1-introduction/" TargetMode="Externa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thenextweb.com/events/2019/02/11/t500-tnw2019/"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thenextweb.com/events/2019/02/11/t500-tnw2019/" TargetMode="Externa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https://www.kaggle.com/currie32/summarizing-text-with-amazon-reviews/data" TargetMode="External"/><Relationship Id="rId4" Type="http://schemas.openxmlformats.org/officeDocument/2006/relationships/hyperlink" Target="https://github.com/theamrzaki/text_summurization_abstractive_methods/blob/master/Implementation%20A%20(seq2seq%20with%20attention%20and%20feature%20rich%20representation)/Model_1.ipynb"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youtube.com/watch?v=NEkYrV_YZLk" TargetMode="External"/><Relationship Id="rId7" Type="http://schemas.openxmlformats.org/officeDocument/2006/relationships/hyperlink" Target="https://machine-learning-tokyo.github.io/seq2seq_bot/"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www.youtube.com/watch?v=NEkYrV_YZLk" TargetMode="External"/><Relationship Id="rId5" Type="http://schemas.openxmlformats.org/officeDocument/2006/relationships/image" Target="../media/image1.pn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hyperlink" Target="http://karpathy.github.io/2015/05/21/rnn-effectivenes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colah.github.io/posts/2015-08-Understanding-LSTMs/" TargetMode="External"/><Relationship Id="rId5" Type="http://schemas.openxmlformats.org/officeDocument/2006/relationships/hyperlink" Target="https://arxiv.org/pdf/1409.3215.pdf" TargetMode="External"/><Relationship Id="rId4" Type="http://schemas.openxmlformats.org/officeDocument/2006/relationships/hyperlink" Target="https://towardsdatascience.com/recurrent-neural-networks-by-example-in-python-ffd204f9947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635275"/>
            <a:ext cx="8520600" cy="83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800" b="1"/>
              <a:t>Sequence to Sequence Learning</a:t>
            </a:r>
            <a:endParaRPr sz="3800" b="1"/>
          </a:p>
        </p:txBody>
      </p:sp>
      <p:pic>
        <p:nvPicPr>
          <p:cNvPr id="55" name="Google Shape;55;p13"/>
          <p:cNvPicPr preferRelativeResize="0"/>
          <p:nvPr/>
        </p:nvPicPr>
        <p:blipFill>
          <a:blip r:embed="rId3">
            <a:alphaModFix/>
          </a:blip>
          <a:stretch>
            <a:fillRect/>
          </a:stretch>
        </p:blipFill>
        <p:spPr>
          <a:xfrm>
            <a:off x="181925" y="3647550"/>
            <a:ext cx="2419800" cy="1355350"/>
          </a:xfrm>
          <a:prstGeom prst="rect">
            <a:avLst/>
          </a:prstGeom>
          <a:noFill/>
          <a:ln>
            <a:noFill/>
          </a:ln>
        </p:spPr>
      </p:pic>
      <p:sp>
        <p:nvSpPr>
          <p:cNvPr id="56" name="Google Shape;56;p13"/>
          <p:cNvSpPr txBox="1">
            <a:spLocks noGrp="1"/>
          </p:cNvSpPr>
          <p:nvPr>
            <p:ph type="ctrTitle"/>
          </p:nvPr>
        </p:nvSpPr>
        <p:spPr>
          <a:xfrm>
            <a:off x="311700" y="1425675"/>
            <a:ext cx="8520600" cy="54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MLT Deep Learning Workshop</a:t>
            </a:r>
            <a:endParaRPr sz="2400"/>
          </a:p>
        </p:txBody>
      </p:sp>
      <p:pic>
        <p:nvPicPr>
          <p:cNvPr id="57" name="Google Shape;57;p13"/>
          <p:cNvPicPr preferRelativeResize="0"/>
          <p:nvPr/>
        </p:nvPicPr>
        <p:blipFill>
          <a:blip r:embed="rId4">
            <a:alphaModFix/>
          </a:blip>
          <a:stretch>
            <a:fillRect/>
          </a:stretch>
        </p:blipFill>
        <p:spPr>
          <a:xfrm>
            <a:off x="3419750" y="2312225"/>
            <a:ext cx="5051824" cy="2570125"/>
          </a:xfrm>
          <a:prstGeom prst="rect">
            <a:avLst/>
          </a:prstGeom>
          <a:noFill/>
          <a:ln>
            <a:noFill/>
          </a:ln>
        </p:spPr>
      </p:pic>
      <p:sp>
        <p:nvSpPr>
          <p:cNvPr id="58" name="Google Shape;58;p13"/>
          <p:cNvSpPr txBox="1"/>
          <p:nvPr/>
        </p:nvSpPr>
        <p:spPr>
          <a:xfrm>
            <a:off x="419750" y="4720600"/>
            <a:ext cx="3000000" cy="28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Image: </a:t>
            </a:r>
            <a:r>
              <a:rPr lang="en" sz="800" u="sng">
                <a:solidFill>
                  <a:schemeClr val="accent5"/>
                </a:solidFill>
                <a:hlinkClick r:id="rId5"/>
              </a:rPr>
              <a:t>https://google.github.io/seq2seq/</a:t>
            </a:r>
            <a:endParaRPr sz="8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22"/>
          <p:cNvPicPr preferRelativeResize="0"/>
          <p:nvPr/>
        </p:nvPicPr>
        <p:blipFill>
          <a:blip r:embed="rId3">
            <a:alphaModFix/>
          </a:blip>
          <a:stretch>
            <a:fillRect/>
          </a:stretch>
        </p:blipFill>
        <p:spPr>
          <a:xfrm>
            <a:off x="4069250" y="630575"/>
            <a:ext cx="4574922" cy="3952775"/>
          </a:xfrm>
          <a:prstGeom prst="rect">
            <a:avLst/>
          </a:prstGeom>
          <a:noFill/>
          <a:ln>
            <a:noFill/>
          </a:ln>
        </p:spPr>
      </p:pic>
      <p:pic>
        <p:nvPicPr>
          <p:cNvPr id="133" name="Google Shape;133;p22"/>
          <p:cNvPicPr preferRelativeResize="0"/>
          <p:nvPr/>
        </p:nvPicPr>
        <p:blipFill rotWithShape="1">
          <a:blip r:embed="rId4">
            <a:alphaModFix/>
          </a:blip>
          <a:srcRect t="15372" b="20868"/>
          <a:stretch/>
        </p:blipFill>
        <p:spPr>
          <a:xfrm>
            <a:off x="7171400" y="414550"/>
            <a:ext cx="1782925" cy="636700"/>
          </a:xfrm>
          <a:prstGeom prst="rect">
            <a:avLst/>
          </a:prstGeom>
          <a:noFill/>
          <a:ln>
            <a:noFill/>
          </a:ln>
        </p:spPr>
      </p:pic>
      <p:sp>
        <p:nvSpPr>
          <p:cNvPr id="134" name="Google Shape;134;p22"/>
          <p:cNvSpPr txBox="1"/>
          <p:nvPr/>
        </p:nvSpPr>
        <p:spPr>
          <a:xfrm>
            <a:off x="502425" y="48510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solidFill>
                  <a:schemeClr val="accent5"/>
                </a:solidFill>
              </a:rPr>
              <a:t>RNN, LSTM, GRU</a:t>
            </a:r>
            <a:endParaRPr sz="2200">
              <a:solidFill>
                <a:schemeClr val="accent5"/>
              </a:solidFill>
            </a:endParaRPr>
          </a:p>
          <a:p>
            <a:pPr marL="0" lvl="0" indent="0" algn="l" rtl="0">
              <a:spcBef>
                <a:spcPts val="0"/>
              </a:spcBef>
              <a:spcAft>
                <a:spcPts val="0"/>
              </a:spcAft>
              <a:buNone/>
            </a:pPr>
            <a:endParaRPr sz="2200">
              <a:solidFill>
                <a:schemeClr val="accent5"/>
              </a:solidFill>
            </a:endParaRPr>
          </a:p>
        </p:txBody>
      </p:sp>
      <p:sp>
        <p:nvSpPr>
          <p:cNvPr id="135" name="Google Shape;135;p22"/>
          <p:cNvSpPr txBox="1"/>
          <p:nvPr/>
        </p:nvSpPr>
        <p:spPr>
          <a:xfrm>
            <a:off x="478700" y="4687800"/>
            <a:ext cx="7620900" cy="27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800">
                <a:solidFill>
                  <a:schemeClr val="dk1"/>
                </a:solidFill>
                <a:highlight>
                  <a:srgbClr val="FFFFFF"/>
                </a:highlight>
                <a:latin typeface="Georgia"/>
                <a:ea typeface="Georgia"/>
                <a:cs typeface="Georgia"/>
                <a:sym typeface="Georgia"/>
              </a:rPr>
              <a:t>"Fundamentals of Recurrent Neural Network (RNN) and Long Short-Term Memory (LSTM) Network." </a:t>
            </a:r>
            <a:r>
              <a:rPr lang="en" sz="800" u="sng">
                <a:solidFill>
                  <a:schemeClr val="hlink"/>
                </a:solidFill>
                <a:highlight>
                  <a:srgbClr val="FFFFFF"/>
                </a:highlight>
                <a:latin typeface="Georgia"/>
                <a:ea typeface="Georgia"/>
                <a:cs typeface="Georgia"/>
                <a:sym typeface="Georgia"/>
                <a:hlinkClick r:id="rId5"/>
              </a:rPr>
              <a:t>https://arxiv.org/abs/1808.03314</a:t>
            </a:r>
            <a:endParaRPr sz="800">
              <a:solidFill>
                <a:schemeClr val="dk1"/>
              </a:solidFill>
              <a:highlight>
                <a:srgbClr val="FFFFFF"/>
              </a:highlight>
              <a:latin typeface="Georgia"/>
              <a:ea typeface="Georgia"/>
              <a:cs typeface="Georgia"/>
              <a:sym typeface="Georgia"/>
            </a:endParaRPr>
          </a:p>
        </p:txBody>
      </p:sp>
      <p:sp>
        <p:nvSpPr>
          <p:cNvPr id="136" name="Google Shape;136;p22"/>
          <p:cNvSpPr txBox="1"/>
          <p:nvPr/>
        </p:nvSpPr>
        <p:spPr>
          <a:xfrm>
            <a:off x="478700" y="102235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accent5"/>
              </a:solidFill>
            </a:endParaRPr>
          </a:p>
        </p:txBody>
      </p:sp>
      <p:pic>
        <p:nvPicPr>
          <p:cNvPr id="137" name="Google Shape;137;p22"/>
          <p:cNvPicPr preferRelativeResize="0"/>
          <p:nvPr/>
        </p:nvPicPr>
        <p:blipFill>
          <a:blip r:embed="rId6">
            <a:alphaModFix/>
          </a:blip>
          <a:stretch>
            <a:fillRect/>
          </a:stretch>
        </p:blipFill>
        <p:spPr>
          <a:xfrm>
            <a:off x="453199" y="1266926"/>
            <a:ext cx="3692251" cy="3316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p23"/>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sp>
        <p:nvSpPr>
          <p:cNvPr id="143" name="Google Shape;143;p23"/>
          <p:cNvSpPr txBox="1"/>
          <p:nvPr/>
        </p:nvSpPr>
        <p:spPr>
          <a:xfrm>
            <a:off x="502425" y="48510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solidFill>
                  <a:schemeClr val="accent5"/>
                </a:solidFill>
              </a:rPr>
              <a:t>RNN, LSTM, GRU</a:t>
            </a:r>
            <a:endParaRPr sz="2200">
              <a:solidFill>
                <a:schemeClr val="accent5"/>
              </a:solidFill>
            </a:endParaRPr>
          </a:p>
          <a:p>
            <a:pPr marL="0" lvl="0" indent="0" algn="l" rtl="0">
              <a:spcBef>
                <a:spcPts val="0"/>
              </a:spcBef>
              <a:spcAft>
                <a:spcPts val="0"/>
              </a:spcAft>
              <a:buNone/>
            </a:pPr>
            <a:endParaRPr sz="2200">
              <a:solidFill>
                <a:schemeClr val="accent5"/>
              </a:solidFill>
            </a:endParaRPr>
          </a:p>
        </p:txBody>
      </p:sp>
      <p:sp>
        <p:nvSpPr>
          <p:cNvPr id="144" name="Google Shape;144;p23"/>
          <p:cNvSpPr txBox="1"/>
          <p:nvPr/>
        </p:nvSpPr>
        <p:spPr>
          <a:xfrm>
            <a:off x="478700" y="1617075"/>
            <a:ext cx="7620900" cy="183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highlight>
                  <a:srgbClr val="FFFFFF"/>
                </a:highlight>
              </a:rPr>
              <a:t>“In summary, you don’t need to understand everything about the specific architecture of an LSTM cell; as a human, it shouldn’t be your job to understand it. Just keep in mind what the LSTM cell is meant to do: </a:t>
            </a:r>
            <a:endParaRPr sz="1800">
              <a:solidFill>
                <a:schemeClr val="dk1"/>
              </a:solidFill>
              <a:highlight>
                <a:srgbClr val="FFFFFF"/>
              </a:highlight>
            </a:endParaRPr>
          </a:p>
          <a:p>
            <a:pPr marL="0" lvl="0" indent="0" algn="l" rtl="0">
              <a:spcBef>
                <a:spcPts val="0"/>
              </a:spcBef>
              <a:spcAft>
                <a:spcPts val="0"/>
              </a:spcAft>
              <a:buNone/>
            </a:pPr>
            <a:r>
              <a:rPr lang="en" sz="1800" b="1">
                <a:solidFill>
                  <a:schemeClr val="dk1"/>
                </a:solidFill>
                <a:highlight>
                  <a:srgbClr val="FFFFFF"/>
                </a:highlight>
              </a:rPr>
              <a:t>allow past information to be reinjected at a later time.”</a:t>
            </a:r>
            <a:endParaRPr sz="1800" b="1">
              <a:solidFill>
                <a:schemeClr val="dk1"/>
              </a:solidFill>
              <a:highlight>
                <a:srgbClr val="FFFFFF"/>
              </a:highlight>
            </a:endParaRPr>
          </a:p>
          <a:p>
            <a:pPr marL="0" lvl="0" indent="0" algn="l" rtl="0">
              <a:spcBef>
                <a:spcPts val="0"/>
              </a:spcBef>
              <a:spcAft>
                <a:spcPts val="0"/>
              </a:spcAft>
              <a:buNone/>
            </a:pPr>
            <a:endParaRPr sz="1800">
              <a:solidFill>
                <a:schemeClr val="dk1"/>
              </a:solidFill>
              <a:highlight>
                <a:srgbClr val="FFFFFF"/>
              </a:highlight>
            </a:endParaRPr>
          </a:p>
          <a:p>
            <a:pPr marL="0" lvl="0" indent="0" algn="l" rtl="0">
              <a:spcBef>
                <a:spcPts val="0"/>
              </a:spcBef>
              <a:spcAft>
                <a:spcPts val="0"/>
              </a:spcAft>
              <a:buNone/>
            </a:pPr>
            <a:r>
              <a:rPr lang="en" sz="1800">
                <a:solidFill>
                  <a:schemeClr val="dk1"/>
                </a:solidFill>
                <a:highlight>
                  <a:srgbClr val="FFFFFF"/>
                </a:highlight>
              </a:rPr>
              <a:t>Francois Chollet, Deep Learning with Python</a:t>
            </a:r>
            <a:endParaRPr sz="1800">
              <a:solidFill>
                <a:schemeClr val="dk1"/>
              </a:solidFill>
              <a:highlight>
                <a:srgbClr val="FFFFFF"/>
              </a:highlight>
            </a:endParaRPr>
          </a:p>
        </p:txBody>
      </p:sp>
      <p:sp>
        <p:nvSpPr>
          <p:cNvPr id="145" name="Google Shape;145;p23"/>
          <p:cNvSpPr txBox="1"/>
          <p:nvPr/>
        </p:nvSpPr>
        <p:spPr>
          <a:xfrm>
            <a:off x="478700" y="109855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Top-down:</a:t>
            </a:r>
            <a:endParaRPr sz="2200">
              <a:solidFill>
                <a:schemeClr val="accent5"/>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4"/>
          <p:cNvSpPr txBox="1"/>
          <p:nvPr/>
        </p:nvSpPr>
        <p:spPr>
          <a:xfrm>
            <a:off x="554900" y="414550"/>
            <a:ext cx="4766100" cy="87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RNN, LSTM, GRU</a:t>
            </a:r>
            <a:endParaRPr sz="2200">
              <a:solidFill>
                <a:schemeClr val="accent5"/>
              </a:solidFill>
            </a:endParaRPr>
          </a:p>
        </p:txBody>
      </p:sp>
      <p:pic>
        <p:nvPicPr>
          <p:cNvPr id="151" name="Google Shape;151;p24"/>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pic>
        <p:nvPicPr>
          <p:cNvPr id="152" name="Google Shape;152;p24"/>
          <p:cNvPicPr preferRelativeResize="0"/>
          <p:nvPr/>
        </p:nvPicPr>
        <p:blipFill>
          <a:blip r:embed="rId4">
            <a:alphaModFix/>
          </a:blip>
          <a:stretch>
            <a:fillRect/>
          </a:stretch>
        </p:blipFill>
        <p:spPr>
          <a:xfrm>
            <a:off x="152400" y="1357200"/>
            <a:ext cx="8839198" cy="2896156"/>
          </a:xfrm>
          <a:prstGeom prst="rect">
            <a:avLst/>
          </a:prstGeom>
          <a:noFill/>
          <a:ln>
            <a:noFill/>
          </a:ln>
        </p:spPr>
      </p:pic>
      <p:sp>
        <p:nvSpPr>
          <p:cNvPr id="153" name="Google Shape;153;p24"/>
          <p:cNvSpPr txBox="1"/>
          <p:nvPr/>
        </p:nvSpPr>
        <p:spPr>
          <a:xfrm>
            <a:off x="211400" y="4628700"/>
            <a:ext cx="3000000" cy="48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Image: </a:t>
            </a:r>
            <a:r>
              <a:rPr lang="en" sz="800" u="sng">
                <a:solidFill>
                  <a:schemeClr val="hlink"/>
                </a:solidFill>
                <a:hlinkClick r:id="rId5"/>
              </a:rPr>
              <a:t>http://karpathy.github.io/2015/05/21/rnn-effectiveness/</a:t>
            </a:r>
            <a:endParaRPr sz="800"/>
          </a:p>
          <a:p>
            <a:pPr marL="0" lvl="0" indent="0" algn="l" rtl="0">
              <a:spcBef>
                <a:spcPts val="0"/>
              </a:spcBef>
              <a:spcAft>
                <a:spcPts val="0"/>
              </a:spcAft>
              <a:buNone/>
            </a:pPr>
            <a:endParaRPr sz="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5"/>
          <p:cNvSpPr txBox="1"/>
          <p:nvPr/>
        </p:nvSpPr>
        <p:spPr>
          <a:xfrm>
            <a:off x="554900" y="414550"/>
            <a:ext cx="4766100" cy="87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solidFill>
                  <a:schemeClr val="accent5"/>
                </a:solidFill>
              </a:rPr>
              <a:t>RNN, LSTM, GRU</a:t>
            </a:r>
            <a:endParaRPr sz="2200">
              <a:solidFill>
                <a:schemeClr val="accent5"/>
              </a:solidFill>
            </a:endParaRPr>
          </a:p>
          <a:p>
            <a:pPr marL="0" lvl="0" indent="0" algn="l" rtl="0">
              <a:spcBef>
                <a:spcPts val="0"/>
              </a:spcBef>
              <a:spcAft>
                <a:spcPts val="0"/>
              </a:spcAft>
              <a:buNone/>
            </a:pPr>
            <a:endParaRPr sz="2200">
              <a:solidFill>
                <a:schemeClr val="accent5"/>
              </a:solidFill>
            </a:endParaRPr>
          </a:p>
        </p:txBody>
      </p:sp>
      <p:pic>
        <p:nvPicPr>
          <p:cNvPr id="159" name="Google Shape;159;p25"/>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sp>
        <p:nvSpPr>
          <p:cNvPr id="160" name="Google Shape;160;p25"/>
          <p:cNvSpPr txBox="1"/>
          <p:nvPr/>
        </p:nvSpPr>
        <p:spPr>
          <a:xfrm>
            <a:off x="554900" y="4602425"/>
            <a:ext cx="3480000" cy="48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Source: </a:t>
            </a:r>
            <a:r>
              <a:rPr lang="en" sz="800" u="sng">
                <a:solidFill>
                  <a:schemeClr val="hlink"/>
                </a:solidFill>
                <a:hlinkClick r:id="rId4"/>
              </a:rPr>
              <a:t>http://karpathy.github.io/2015/05/21/rnn-effectiveness/</a:t>
            </a:r>
            <a:endParaRPr sz="800"/>
          </a:p>
          <a:p>
            <a:pPr marL="0" lvl="0" indent="0" algn="l" rtl="0">
              <a:spcBef>
                <a:spcPts val="0"/>
              </a:spcBef>
              <a:spcAft>
                <a:spcPts val="0"/>
              </a:spcAft>
              <a:buNone/>
            </a:pPr>
            <a:endParaRPr sz="800"/>
          </a:p>
        </p:txBody>
      </p:sp>
      <p:sp>
        <p:nvSpPr>
          <p:cNvPr id="161" name="Google Shape;161;p25"/>
          <p:cNvSpPr txBox="1"/>
          <p:nvPr/>
        </p:nvSpPr>
        <p:spPr>
          <a:xfrm>
            <a:off x="554900" y="1131025"/>
            <a:ext cx="8033700" cy="34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555555"/>
                </a:solidFill>
                <a:highlight>
                  <a:srgbClr val="FFFFFF"/>
                </a:highlight>
              </a:rPr>
              <a:t>From left to right: </a:t>
            </a:r>
            <a:endParaRPr sz="1800">
              <a:solidFill>
                <a:srgbClr val="555555"/>
              </a:solidFill>
              <a:highlight>
                <a:srgbClr val="FFFFFF"/>
              </a:highlight>
            </a:endParaRPr>
          </a:p>
          <a:p>
            <a:pPr marL="0" lvl="0" indent="0" algn="l" rtl="0">
              <a:spcBef>
                <a:spcPts val="0"/>
              </a:spcBef>
              <a:spcAft>
                <a:spcPts val="0"/>
              </a:spcAft>
              <a:buNone/>
            </a:pPr>
            <a:r>
              <a:rPr lang="en" sz="1800" b="1">
                <a:solidFill>
                  <a:srgbClr val="555555"/>
                </a:solidFill>
                <a:highlight>
                  <a:srgbClr val="FFFFFF"/>
                </a:highlight>
              </a:rPr>
              <a:t>(1)</a:t>
            </a:r>
            <a:r>
              <a:rPr lang="en" sz="1800">
                <a:solidFill>
                  <a:srgbClr val="555555"/>
                </a:solidFill>
                <a:highlight>
                  <a:srgbClr val="FFFFFF"/>
                </a:highlight>
              </a:rPr>
              <a:t> Vanilla mode of processing without RNN, from fixed-sized input to fixed-sized output (e.g. image classification). </a:t>
            </a:r>
            <a:endParaRPr sz="1800">
              <a:solidFill>
                <a:srgbClr val="555555"/>
              </a:solidFill>
              <a:highlight>
                <a:srgbClr val="FFFFFF"/>
              </a:highlight>
            </a:endParaRPr>
          </a:p>
          <a:p>
            <a:pPr marL="0" lvl="0" indent="0" algn="l" rtl="0">
              <a:spcBef>
                <a:spcPts val="0"/>
              </a:spcBef>
              <a:spcAft>
                <a:spcPts val="0"/>
              </a:spcAft>
              <a:buNone/>
            </a:pPr>
            <a:r>
              <a:rPr lang="en" sz="1800" b="1">
                <a:solidFill>
                  <a:srgbClr val="555555"/>
                </a:solidFill>
                <a:highlight>
                  <a:srgbClr val="FFFFFF"/>
                </a:highlight>
              </a:rPr>
              <a:t>(2)</a:t>
            </a:r>
            <a:r>
              <a:rPr lang="en" sz="1800">
                <a:solidFill>
                  <a:srgbClr val="555555"/>
                </a:solidFill>
                <a:highlight>
                  <a:srgbClr val="FFFFFF"/>
                </a:highlight>
              </a:rPr>
              <a:t> Sequence output (e.g. image captioning takes an image and outputs a sentence of words). </a:t>
            </a:r>
            <a:endParaRPr sz="1800">
              <a:solidFill>
                <a:srgbClr val="555555"/>
              </a:solidFill>
              <a:highlight>
                <a:srgbClr val="FFFFFF"/>
              </a:highlight>
            </a:endParaRPr>
          </a:p>
          <a:p>
            <a:pPr marL="0" lvl="0" indent="0" algn="l" rtl="0">
              <a:spcBef>
                <a:spcPts val="0"/>
              </a:spcBef>
              <a:spcAft>
                <a:spcPts val="0"/>
              </a:spcAft>
              <a:buNone/>
            </a:pPr>
            <a:r>
              <a:rPr lang="en" sz="1800" b="1">
                <a:solidFill>
                  <a:srgbClr val="555555"/>
                </a:solidFill>
                <a:highlight>
                  <a:srgbClr val="FFFFFF"/>
                </a:highlight>
              </a:rPr>
              <a:t>(3)</a:t>
            </a:r>
            <a:r>
              <a:rPr lang="en" sz="1800">
                <a:solidFill>
                  <a:srgbClr val="555555"/>
                </a:solidFill>
                <a:highlight>
                  <a:srgbClr val="FFFFFF"/>
                </a:highlight>
              </a:rPr>
              <a:t> Sequence input (e.g. sentiment analysis where a given sentence is classified as expressing positive or negative sentiment). </a:t>
            </a:r>
            <a:endParaRPr sz="1800">
              <a:solidFill>
                <a:srgbClr val="555555"/>
              </a:solidFill>
              <a:highlight>
                <a:srgbClr val="FFFFFF"/>
              </a:highlight>
            </a:endParaRPr>
          </a:p>
          <a:p>
            <a:pPr marL="0" lvl="0" indent="0" algn="l" rtl="0">
              <a:spcBef>
                <a:spcPts val="0"/>
              </a:spcBef>
              <a:spcAft>
                <a:spcPts val="0"/>
              </a:spcAft>
              <a:buNone/>
            </a:pPr>
            <a:r>
              <a:rPr lang="en" sz="1800" b="1">
                <a:solidFill>
                  <a:srgbClr val="555555"/>
                </a:solidFill>
                <a:highlight>
                  <a:srgbClr val="FFFFFF"/>
                </a:highlight>
              </a:rPr>
              <a:t>(4)</a:t>
            </a:r>
            <a:r>
              <a:rPr lang="en" sz="1800">
                <a:solidFill>
                  <a:srgbClr val="555555"/>
                </a:solidFill>
                <a:highlight>
                  <a:srgbClr val="FFFFFF"/>
                </a:highlight>
              </a:rPr>
              <a:t> Sequence input and sequence output (e.g. Machine Translation: an RNN reads a sentence in English and then outputs a sentence in French). </a:t>
            </a:r>
            <a:endParaRPr sz="1800">
              <a:solidFill>
                <a:srgbClr val="555555"/>
              </a:solidFill>
              <a:highlight>
                <a:srgbClr val="FFFFFF"/>
              </a:highlight>
            </a:endParaRPr>
          </a:p>
          <a:p>
            <a:pPr marL="0" lvl="0" indent="0" algn="l" rtl="0">
              <a:spcBef>
                <a:spcPts val="0"/>
              </a:spcBef>
              <a:spcAft>
                <a:spcPts val="0"/>
              </a:spcAft>
              <a:buNone/>
            </a:pPr>
            <a:r>
              <a:rPr lang="en" sz="1800" b="1">
                <a:solidFill>
                  <a:srgbClr val="555555"/>
                </a:solidFill>
                <a:highlight>
                  <a:srgbClr val="FFFFFF"/>
                </a:highlight>
              </a:rPr>
              <a:t>(5)</a:t>
            </a:r>
            <a:r>
              <a:rPr lang="en" sz="1800">
                <a:solidFill>
                  <a:srgbClr val="555555"/>
                </a:solidFill>
                <a:highlight>
                  <a:srgbClr val="FFFFFF"/>
                </a:highlight>
              </a:rPr>
              <a:t> Synced sequence input and output (e.g. video classification where we wish to label each frame of the video). </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6"/>
          <p:cNvSpPr txBox="1"/>
          <p:nvPr/>
        </p:nvSpPr>
        <p:spPr>
          <a:xfrm>
            <a:off x="554900" y="414550"/>
            <a:ext cx="4766100" cy="87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Sequence to Sequence Learning</a:t>
            </a:r>
            <a:endParaRPr sz="2200" b="1">
              <a:solidFill>
                <a:schemeClr val="accent5"/>
              </a:solidFill>
            </a:endParaRPr>
          </a:p>
        </p:txBody>
      </p:sp>
      <p:pic>
        <p:nvPicPr>
          <p:cNvPr id="167" name="Google Shape;167;p26"/>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sp>
        <p:nvSpPr>
          <p:cNvPr id="168" name="Google Shape;168;p26"/>
          <p:cNvSpPr txBox="1"/>
          <p:nvPr/>
        </p:nvSpPr>
        <p:spPr>
          <a:xfrm>
            <a:off x="459125" y="4487125"/>
            <a:ext cx="7173900" cy="48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Paper: </a:t>
            </a:r>
            <a:r>
              <a:rPr lang="en" sz="800" u="sng">
                <a:solidFill>
                  <a:schemeClr val="hlink"/>
                </a:solidFill>
                <a:hlinkClick r:id="rId4"/>
              </a:rPr>
              <a:t>https://arxiv.org/pdf/1409.3215.pdf</a:t>
            </a:r>
            <a:endParaRPr sz="800"/>
          </a:p>
          <a:p>
            <a:pPr marL="0" lvl="0" indent="0" algn="l" rtl="0">
              <a:spcBef>
                <a:spcPts val="0"/>
              </a:spcBef>
              <a:spcAft>
                <a:spcPts val="0"/>
              </a:spcAft>
              <a:buNone/>
            </a:pPr>
            <a:r>
              <a:rPr lang="en" sz="800"/>
              <a:t>Another important paper, prior to the one above: Learning Phrase Representations using RNN Encoder-Decoder for Statistical Machine Translation</a:t>
            </a:r>
            <a:endParaRPr sz="1800" b="1">
              <a:solidFill>
                <a:schemeClr val="dk1"/>
              </a:solidFill>
            </a:endParaRPr>
          </a:p>
          <a:p>
            <a:pPr marL="0" lvl="0" indent="0" algn="l" rtl="0">
              <a:spcBef>
                <a:spcPts val="0"/>
              </a:spcBef>
              <a:spcAft>
                <a:spcPts val="0"/>
              </a:spcAft>
              <a:buNone/>
            </a:pPr>
            <a:r>
              <a:rPr lang="en" sz="800" u="sng">
                <a:solidFill>
                  <a:schemeClr val="hlink"/>
                </a:solidFill>
                <a:hlinkClick r:id="rId5"/>
              </a:rPr>
              <a:t>https://arxiv.org/abs/1406.1078</a:t>
            </a:r>
            <a:endParaRPr sz="800"/>
          </a:p>
          <a:p>
            <a:pPr marL="0" lvl="0" indent="0" algn="l" rtl="0">
              <a:spcBef>
                <a:spcPts val="0"/>
              </a:spcBef>
              <a:spcAft>
                <a:spcPts val="0"/>
              </a:spcAft>
              <a:buNone/>
            </a:pPr>
            <a:endParaRPr sz="800"/>
          </a:p>
          <a:p>
            <a:pPr marL="0" lvl="0" indent="0" algn="l" rtl="0">
              <a:spcBef>
                <a:spcPts val="0"/>
              </a:spcBef>
              <a:spcAft>
                <a:spcPts val="0"/>
              </a:spcAft>
              <a:buNone/>
            </a:pPr>
            <a:endParaRPr sz="800"/>
          </a:p>
          <a:p>
            <a:pPr marL="0" lvl="0" indent="0" algn="l" rtl="0">
              <a:spcBef>
                <a:spcPts val="0"/>
              </a:spcBef>
              <a:spcAft>
                <a:spcPts val="0"/>
              </a:spcAft>
              <a:buNone/>
            </a:pPr>
            <a:endParaRPr sz="800"/>
          </a:p>
        </p:txBody>
      </p:sp>
      <p:sp>
        <p:nvSpPr>
          <p:cNvPr id="169" name="Google Shape;169;p26"/>
          <p:cNvSpPr txBox="1"/>
          <p:nvPr/>
        </p:nvSpPr>
        <p:spPr>
          <a:xfrm>
            <a:off x="584150" y="1286650"/>
            <a:ext cx="7579800" cy="23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t>Sequence to Sequence Learning with Neural Networks </a:t>
            </a:r>
            <a:endParaRPr sz="2200" b="1"/>
          </a:p>
          <a:p>
            <a:pPr marL="0" lvl="0" indent="0" algn="l" rtl="0">
              <a:spcBef>
                <a:spcPts val="0"/>
              </a:spcBef>
              <a:spcAft>
                <a:spcPts val="0"/>
              </a:spcAft>
              <a:buNone/>
            </a:pPr>
            <a:r>
              <a:rPr lang="en" sz="1800"/>
              <a:t>Ilya Sutskever, Oriol Vinyals, Quoc V. Le </a:t>
            </a:r>
            <a:endParaRPr sz="1800"/>
          </a:p>
          <a:p>
            <a:pPr marL="0" lvl="0" indent="0" algn="l" rtl="0">
              <a:spcBef>
                <a:spcPts val="0"/>
              </a:spcBef>
              <a:spcAft>
                <a:spcPts val="0"/>
              </a:spcAft>
              <a:buNone/>
            </a:pPr>
            <a:endParaRPr sz="1800"/>
          </a:p>
          <a:p>
            <a:pPr marL="457200" lvl="0" indent="-330200" algn="l" rtl="0">
              <a:spcBef>
                <a:spcPts val="0"/>
              </a:spcBef>
              <a:spcAft>
                <a:spcPts val="0"/>
              </a:spcAft>
              <a:buSzPts val="1600"/>
              <a:buChar char="-"/>
            </a:pPr>
            <a:r>
              <a:rPr lang="en" sz="1600"/>
              <a:t>Introduces seq2seq (2014) with LSTMs</a:t>
            </a:r>
            <a:endParaRPr sz="1600"/>
          </a:p>
          <a:p>
            <a:pPr marL="457200" marR="0" lvl="0" indent="-330200" algn="l" rtl="0">
              <a:lnSpc>
                <a:spcPct val="100000"/>
              </a:lnSpc>
              <a:spcBef>
                <a:spcPts val="0"/>
              </a:spcBef>
              <a:spcAft>
                <a:spcPts val="0"/>
              </a:spcAft>
              <a:buSzPts val="1600"/>
              <a:buChar char="-"/>
            </a:pPr>
            <a:r>
              <a:rPr lang="en" sz="1600"/>
              <a:t>“Our method uses a multilayered Long Short-Term Memory (LSTM) to map the input sequence to a vector of a fixed dimensionality, and then another deep LSTM to decode the target sequence from the vector.” </a:t>
            </a:r>
            <a:endParaRPr sz="1600"/>
          </a:p>
          <a:p>
            <a:pPr marL="457200" marR="0" lvl="0" indent="-330200" algn="l" rtl="0">
              <a:lnSpc>
                <a:spcPct val="100000"/>
              </a:lnSpc>
              <a:spcBef>
                <a:spcPts val="0"/>
              </a:spcBef>
              <a:spcAft>
                <a:spcPts val="0"/>
              </a:spcAft>
              <a:buSzPts val="1600"/>
              <a:buChar char="-"/>
            </a:pPr>
            <a:r>
              <a:rPr lang="en" sz="1600"/>
              <a:t>LSTMs capture long range temporal dependencies.</a:t>
            </a:r>
            <a:endParaRPr sz="1600"/>
          </a:p>
          <a:p>
            <a:pPr marL="457200" marR="0" lvl="0" indent="-330200" algn="l" rtl="0">
              <a:lnSpc>
                <a:spcPct val="100000"/>
              </a:lnSpc>
              <a:spcBef>
                <a:spcPts val="0"/>
              </a:spcBef>
              <a:spcAft>
                <a:spcPts val="0"/>
              </a:spcAft>
              <a:buSzPts val="1600"/>
              <a:buChar char="-"/>
            </a:pPr>
            <a:r>
              <a:rPr lang="en" sz="1600"/>
              <a:t>Machine Translation Task</a:t>
            </a:r>
            <a:endParaRPr sz="1600"/>
          </a:p>
          <a:p>
            <a:pPr marL="457200" lvl="0" indent="0" algn="l" rtl="0">
              <a:spcBef>
                <a:spcPts val="0"/>
              </a:spcBef>
              <a:spcAft>
                <a:spcPts val="0"/>
              </a:spcAft>
              <a:buNone/>
            </a:pP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7"/>
          <p:cNvPicPr preferRelativeResize="0"/>
          <p:nvPr/>
        </p:nvPicPr>
        <p:blipFill>
          <a:blip r:embed="rId3">
            <a:alphaModFix/>
          </a:blip>
          <a:stretch>
            <a:fillRect/>
          </a:stretch>
        </p:blipFill>
        <p:spPr>
          <a:xfrm>
            <a:off x="100713" y="1342500"/>
            <a:ext cx="8942574" cy="2691186"/>
          </a:xfrm>
          <a:prstGeom prst="rect">
            <a:avLst/>
          </a:prstGeom>
          <a:noFill/>
          <a:ln>
            <a:noFill/>
          </a:ln>
        </p:spPr>
      </p:pic>
      <p:sp>
        <p:nvSpPr>
          <p:cNvPr id="175" name="Google Shape;175;p27"/>
          <p:cNvSpPr txBox="1"/>
          <p:nvPr/>
        </p:nvSpPr>
        <p:spPr>
          <a:xfrm>
            <a:off x="129775" y="4712400"/>
            <a:ext cx="4931700" cy="44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Image: </a:t>
            </a:r>
            <a:r>
              <a:rPr lang="en" sz="800" u="sng">
                <a:solidFill>
                  <a:schemeClr val="hlink"/>
                </a:solidFill>
                <a:hlinkClick r:id="rId4"/>
              </a:rPr>
              <a:t>http://www.wildml.com/2016/04/deep-learning-for-chatbots-part-1-introduction/</a:t>
            </a:r>
            <a:endParaRPr sz="800">
              <a:solidFill>
                <a:schemeClr val="dk1"/>
              </a:solidFill>
            </a:endParaRPr>
          </a:p>
          <a:p>
            <a:pPr marL="0" lvl="0" indent="0" algn="l" rtl="0">
              <a:spcBef>
                <a:spcPts val="0"/>
              </a:spcBef>
              <a:spcAft>
                <a:spcPts val="0"/>
              </a:spcAft>
              <a:buNone/>
            </a:pPr>
            <a:endParaRPr sz="800">
              <a:solidFill>
                <a:schemeClr val="dk1"/>
              </a:solidFill>
            </a:endParaRPr>
          </a:p>
          <a:p>
            <a:pPr marL="0" lvl="0" indent="0" algn="l" rtl="0">
              <a:spcBef>
                <a:spcPts val="0"/>
              </a:spcBef>
              <a:spcAft>
                <a:spcPts val="0"/>
              </a:spcAft>
              <a:buNone/>
            </a:pPr>
            <a:endParaRPr sz="800"/>
          </a:p>
        </p:txBody>
      </p:sp>
      <p:sp>
        <p:nvSpPr>
          <p:cNvPr id="176" name="Google Shape;176;p27"/>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solidFill>
                  <a:schemeClr val="accent5"/>
                </a:solidFill>
              </a:rPr>
              <a:t>Sequence to Sequence Learning</a:t>
            </a:r>
            <a:endParaRPr sz="2200" b="1">
              <a:solidFill>
                <a:schemeClr val="accent5"/>
              </a:solidFill>
            </a:endParaRPr>
          </a:p>
          <a:p>
            <a:pPr marL="0" lvl="0" indent="0" algn="l" rtl="0">
              <a:spcBef>
                <a:spcPts val="0"/>
              </a:spcBef>
              <a:spcAft>
                <a:spcPts val="0"/>
              </a:spcAft>
              <a:buNone/>
            </a:pPr>
            <a:endParaRPr sz="2200">
              <a:solidFill>
                <a:schemeClr val="accent5"/>
              </a:solidFill>
            </a:endParaRPr>
          </a:p>
        </p:txBody>
      </p:sp>
      <p:pic>
        <p:nvPicPr>
          <p:cNvPr id="177" name="Google Shape;177;p27"/>
          <p:cNvPicPr preferRelativeResize="0"/>
          <p:nvPr/>
        </p:nvPicPr>
        <p:blipFill rotWithShape="1">
          <a:blip r:embed="rId5">
            <a:alphaModFix/>
          </a:blip>
          <a:srcRect t="15372" b="20868"/>
          <a:stretch/>
        </p:blipFill>
        <p:spPr>
          <a:xfrm>
            <a:off x="7171400" y="414550"/>
            <a:ext cx="1782925" cy="636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2" name="Google Shape;182;p28"/>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sp>
        <p:nvSpPr>
          <p:cNvPr id="183" name="Google Shape;183;p28"/>
          <p:cNvSpPr txBox="1"/>
          <p:nvPr/>
        </p:nvSpPr>
        <p:spPr>
          <a:xfrm>
            <a:off x="554900" y="414550"/>
            <a:ext cx="4766100" cy="87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Sequence to Sequence Learning</a:t>
            </a:r>
            <a:endParaRPr sz="2200" b="1">
              <a:solidFill>
                <a:schemeClr val="accent5"/>
              </a:solidFill>
            </a:endParaRPr>
          </a:p>
        </p:txBody>
      </p:sp>
      <p:sp>
        <p:nvSpPr>
          <p:cNvPr id="184" name="Google Shape;184;p28"/>
          <p:cNvSpPr txBox="1"/>
          <p:nvPr/>
        </p:nvSpPr>
        <p:spPr>
          <a:xfrm>
            <a:off x="602100" y="4487125"/>
            <a:ext cx="2856900" cy="48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Paper: </a:t>
            </a:r>
            <a:r>
              <a:rPr lang="en" sz="800" u="sng">
                <a:solidFill>
                  <a:schemeClr val="hlink"/>
                </a:solidFill>
                <a:hlinkClick r:id="rId4"/>
              </a:rPr>
              <a:t>https://arxiv.org/pdf/1409.3215.pdf</a:t>
            </a:r>
            <a:endParaRPr sz="800"/>
          </a:p>
          <a:p>
            <a:pPr marL="0" lvl="0" indent="0" algn="l" rtl="0">
              <a:spcBef>
                <a:spcPts val="0"/>
              </a:spcBef>
              <a:spcAft>
                <a:spcPts val="0"/>
              </a:spcAft>
              <a:buNone/>
            </a:pPr>
            <a:endParaRPr sz="800"/>
          </a:p>
          <a:p>
            <a:pPr marL="0" lvl="0" indent="0" algn="l" rtl="0">
              <a:spcBef>
                <a:spcPts val="0"/>
              </a:spcBef>
              <a:spcAft>
                <a:spcPts val="0"/>
              </a:spcAft>
              <a:buNone/>
            </a:pPr>
            <a:endParaRPr sz="800"/>
          </a:p>
        </p:txBody>
      </p:sp>
      <p:pic>
        <p:nvPicPr>
          <p:cNvPr id="185" name="Google Shape;185;p28"/>
          <p:cNvPicPr preferRelativeResize="0"/>
          <p:nvPr/>
        </p:nvPicPr>
        <p:blipFill rotWithShape="1">
          <a:blip r:embed="rId5">
            <a:alphaModFix/>
          </a:blip>
          <a:srcRect b="13644"/>
          <a:stretch/>
        </p:blipFill>
        <p:spPr>
          <a:xfrm>
            <a:off x="449150" y="1189175"/>
            <a:ext cx="7615846" cy="3055960"/>
          </a:xfrm>
          <a:prstGeom prst="rect">
            <a:avLst/>
          </a:prstGeom>
          <a:noFill/>
          <a:ln>
            <a:noFill/>
          </a:ln>
        </p:spPr>
      </p:pic>
      <p:sp>
        <p:nvSpPr>
          <p:cNvPr id="186" name="Google Shape;186;p28"/>
          <p:cNvSpPr txBox="1"/>
          <p:nvPr/>
        </p:nvSpPr>
        <p:spPr>
          <a:xfrm>
            <a:off x="4995994" y="4018743"/>
            <a:ext cx="3203400" cy="5139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p28"/>
          <p:cNvSpPr txBox="1"/>
          <p:nvPr/>
        </p:nvSpPr>
        <p:spPr>
          <a:xfrm>
            <a:off x="6776372" y="2696525"/>
            <a:ext cx="1694400" cy="5139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9"/>
          <p:cNvSpPr txBox="1"/>
          <p:nvPr/>
        </p:nvSpPr>
        <p:spPr>
          <a:xfrm>
            <a:off x="471875" y="4523625"/>
            <a:ext cx="3398100" cy="44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Source: </a:t>
            </a:r>
            <a:r>
              <a:rPr lang="en" sz="800" u="sng">
                <a:solidFill>
                  <a:schemeClr val="hlink"/>
                </a:solidFill>
                <a:hlinkClick r:id="rId3"/>
              </a:rPr>
              <a:t>http://www.wildml.com/2016/01/attention-and-memory-in-deep-learning-and-nlp/</a:t>
            </a:r>
            <a:endParaRPr sz="800">
              <a:solidFill>
                <a:schemeClr val="dk1"/>
              </a:solidFill>
            </a:endParaRPr>
          </a:p>
          <a:p>
            <a:pPr marL="0" lvl="0" indent="0" algn="l" rtl="0">
              <a:spcBef>
                <a:spcPts val="0"/>
              </a:spcBef>
              <a:spcAft>
                <a:spcPts val="0"/>
              </a:spcAft>
              <a:buNone/>
            </a:pPr>
            <a:endParaRPr sz="800">
              <a:solidFill>
                <a:schemeClr val="dk1"/>
              </a:solidFill>
            </a:endParaRPr>
          </a:p>
          <a:p>
            <a:pPr marL="0" lvl="0" indent="0" algn="l" rtl="0">
              <a:spcBef>
                <a:spcPts val="0"/>
              </a:spcBef>
              <a:spcAft>
                <a:spcPts val="0"/>
              </a:spcAft>
              <a:buNone/>
            </a:pPr>
            <a:endParaRPr sz="800"/>
          </a:p>
        </p:txBody>
      </p:sp>
      <p:sp>
        <p:nvSpPr>
          <p:cNvPr id="193" name="Google Shape;193;p29"/>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Attention</a:t>
            </a:r>
            <a:endParaRPr sz="2200" b="1">
              <a:solidFill>
                <a:schemeClr val="accent5"/>
              </a:solidFill>
            </a:endParaRPr>
          </a:p>
          <a:p>
            <a:pPr marL="0" lvl="0" indent="0" algn="l" rtl="0">
              <a:spcBef>
                <a:spcPts val="0"/>
              </a:spcBef>
              <a:spcAft>
                <a:spcPts val="0"/>
              </a:spcAft>
              <a:buNone/>
            </a:pPr>
            <a:endParaRPr sz="2200">
              <a:solidFill>
                <a:schemeClr val="accent5"/>
              </a:solidFill>
            </a:endParaRPr>
          </a:p>
        </p:txBody>
      </p:sp>
      <p:pic>
        <p:nvPicPr>
          <p:cNvPr id="194" name="Google Shape;194;p29"/>
          <p:cNvPicPr preferRelativeResize="0"/>
          <p:nvPr/>
        </p:nvPicPr>
        <p:blipFill rotWithShape="1">
          <a:blip r:embed="rId4">
            <a:alphaModFix/>
          </a:blip>
          <a:srcRect t="15372" b="20868"/>
          <a:stretch/>
        </p:blipFill>
        <p:spPr>
          <a:xfrm>
            <a:off x="7171400" y="414550"/>
            <a:ext cx="1782925" cy="636700"/>
          </a:xfrm>
          <a:prstGeom prst="rect">
            <a:avLst/>
          </a:prstGeom>
          <a:noFill/>
          <a:ln>
            <a:noFill/>
          </a:ln>
        </p:spPr>
      </p:pic>
      <p:sp>
        <p:nvSpPr>
          <p:cNvPr id="195" name="Google Shape;195;p29"/>
          <p:cNvSpPr txBox="1"/>
          <p:nvPr/>
        </p:nvSpPr>
        <p:spPr>
          <a:xfrm>
            <a:off x="554900" y="1330250"/>
            <a:ext cx="7210200" cy="10533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rgbClr val="333333"/>
                </a:solidFill>
                <a:highlight>
                  <a:srgbClr val="FFFFFF"/>
                </a:highlight>
              </a:rPr>
              <a:t>The state vector, the last hidden state of the encoder, must encode everything we need to know about the source sentence. In more technical terms, that vector is a sentence </a:t>
            </a:r>
            <a:r>
              <a:rPr lang="en" sz="1600" i="1">
                <a:solidFill>
                  <a:srgbClr val="333333"/>
                </a:solidFill>
                <a:highlight>
                  <a:srgbClr val="FFFFFF"/>
                </a:highlight>
              </a:rPr>
              <a:t>embedding</a:t>
            </a:r>
            <a:r>
              <a:rPr lang="en" sz="1600">
                <a:solidFill>
                  <a:srgbClr val="333333"/>
                </a:solidFill>
                <a:highlight>
                  <a:srgbClr val="FFFFFF"/>
                </a:highlight>
              </a:rPr>
              <a:t>. </a:t>
            </a:r>
            <a:endParaRPr sz="1600"/>
          </a:p>
        </p:txBody>
      </p:sp>
      <p:sp>
        <p:nvSpPr>
          <p:cNvPr id="196" name="Google Shape;196;p29"/>
          <p:cNvSpPr txBox="1"/>
          <p:nvPr/>
        </p:nvSpPr>
        <p:spPr>
          <a:xfrm>
            <a:off x="554900" y="2536275"/>
            <a:ext cx="7210200" cy="18084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333333"/>
              </a:solidFill>
              <a:highlight>
                <a:srgbClr val="FFFFFF"/>
              </a:highlight>
            </a:endParaRPr>
          </a:p>
          <a:p>
            <a:pPr marL="0" lvl="0" indent="0" algn="l" rtl="0">
              <a:spcBef>
                <a:spcPts val="0"/>
              </a:spcBef>
              <a:spcAft>
                <a:spcPts val="0"/>
              </a:spcAft>
              <a:buNone/>
            </a:pPr>
            <a:r>
              <a:rPr lang="en" sz="1600">
                <a:solidFill>
                  <a:srgbClr val="333333"/>
                </a:solidFill>
                <a:highlight>
                  <a:srgbClr val="FFFFFF"/>
                </a:highlight>
              </a:rPr>
              <a:t>With an attention mechanism we no longer try encode the full source sentence into a fixed-length vector. The decoder focuses on different parts of the source sentence at each step of the output generation. </a:t>
            </a:r>
            <a:r>
              <a:rPr lang="en" sz="1600" b="1">
                <a:solidFill>
                  <a:srgbClr val="333333"/>
                </a:solidFill>
                <a:highlight>
                  <a:srgbClr val="FFFFFF"/>
                </a:highlight>
              </a:rPr>
              <a:t>Each decoder output word now depends on a weighted combination of all the input states, not just the last state. </a:t>
            </a:r>
            <a:r>
              <a:rPr lang="en" sz="1600">
                <a:solidFill>
                  <a:srgbClr val="333333"/>
                </a:solidFill>
                <a:highlight>
                  <a:srgbClr val="FFFFFF"/>
                </a:highlight>
              </a:rPr>
              <a:t>The weights are typically normalized to sum to 1 (a a distribution over the input states).</a:t>
            </a:r>
            <a:endParaRPr sz="1600">
              <a:solidFill>
                <a:srgbClr val="333333"/>
              </a:solidFill>
              <a:highlight>
                <a:srgbClr val="FFFFFF"/>
              </a:highlight>
            </a:endParaRPr>
          </a:p>
          <a:p>
            <a:pPr marL="0" lvl="0" indent="0" algn="l" rtl="0">
              <a:spcBef>
                <a:spcPts val="0"/>
              </a:spcBef>
              <a:spcAft>
                <a:spcPts val="0"/>
              </a:spcAft>
              <a:buNone/>
            </a:pPr>
            <a:endParaRPr sz="1600">
              <a:solidFill>
                <a:srgbClr val="333333"/>
              </a:solidFill>
              <a:highlight>
                <a:srgbClr val="FFFFFF"/>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0"/>
          <p:cNvPicPr preferRelativeResize="0"/>
          <p:nvPr/>
        </p:nvPicPr>
        <p:blipFill>
          <a:blip r:embed="rId3">
            <a:alphaModFix/>
          </a:blip>
          <a:stretch>
            <a:fillRect/>
          </a:stretch>
        </p:blipFill>
        <p:spPr>
          <a:xfrm>
            <a:off x="3515075" y="485100"/>
            <a:ext cx="3939424" cy="3975957"/>
          </a:xfrm>
          <a:prstGeom prst="rect">
            <a:avLst/>
          </a:prstGeom>
          <a:noFill/>
          <a:ln>
            <a:noFill/>
          </a:ln>
        </p:spPr>
      </p:pic>
      <p:sp>
        <p:nvSpPr>
          <p:cNvPr id="202" name="Google Shape;202;p30"/>
          <p:cNvSpPr txBox="1"/>
          <p:nvPr/>
        </p:nvSpPr>
        <p:spPr>
          <a:xfrm>
            <a:off x="471875" y="4523625"/>
            <a:ext cx="3398100" cy="44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Source: </a:t>
            </a:r>
            <a:r>
              <a:rPr lang="en" sz="800" u="sng">
                <a:solidFill>
                  <a:schemeClr val="hlink"/>
                </a:solidFill>
                <a:hlinkClick r:id="rId4"/>
              </a:rPr>
              <a:t>http://www.wildml.com/2016/01/attention-and-memory-in-deep-learning-and-nlp/</a:t>
            </a:r>
            <a:endParaRPr sz="800">
              <a:solidFill>
                <a:schemeClr val="dk1"/>
              </a:solidFill>
            </a:endParaRPr>
          </a:p>
          <a:p>
            <a:pPr marL="0" lvl="0" indent="0" algn="l" rtl="0">
              <a:spcBef>
                <a:spcPts val="0"/>
              </a:spcBef>
              <a:spcAft>
                <a:spcPts val="0"/>
              </a:spcAft>
              <a:buNone/>
            </a:pPr>
            <a:endParaRPr sz="800">
              <a:solidFill>
                <a:schemeClr val="dk1"/>
              </a:solidFill>
            </a:endParaRPr>
          </a:p>
          <a:p>
            <a:pPr marL="0" lvl="0" indent="0" algn="l" rtl="0">
              <a:spcBef>
                <a:spcPts val="0"/>
              </a:spcBef>
              <a:spcAft>
                <a:spcPts val="0"/>
              </a:spcAft>
              <a:buNone/>
            </a:pPr>
            <a:endParaRPr sz="800"/>
          </a:p>
        </p:txBody>
      </p:sp>
      <p:sp>
        <p:nvSpPr>
          <p:cNvPr id="203" name="Google Shape;203;p30"/>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Attention</a:t>
            </a:r>
            <a:endParaRPr sz="2200" b="1">
              <a:solidFill>
                <a:schemeClr val="accent5"/>
              </a:solidFill>
            </a:endParaRPr>
          </a:p>
          <a:p>
            <a:pPr marL="0" lvl="0" indent="0" algn="l" rtl="0">
              <a:spcBef>
                <a:spcPts val="0"/>
              </a:spcBef>
              <a:spcAft>
                <a:spcPts val="0"/>
              </a:spcAft>
              <a:buNone/>
            </a:pPr>
            <a:endParaRPr sz="2200">
              <a:solidFill>
                <a:schemeClr val="accent5"/>
              </a:solidFill>
            </a:endParaRPr>
          </a:p>
        </p:txBody>
      </p:sp>
      <p:pic>
        <p:nvPicPr>
          <p:cNvPr id="204" name="Google Shape;204;p30"/>
          <p:cNvPicPr preferRelativeResize="0"/>
          <p:nvPr/>
        </p:nvPicPr>
        <p:blipFill rotWithShape="1">
          <a:blip r:embed="rId5">
            <a:alphaModFix/>
          </a:blip>
          <a:srcRect t="15372" b="20868"/>
          <a:stretch/>
        </p:blipFill>
        <p:spPr>
          <a:xfrm>
            <a:off x="7171400" y="414550"/>
            <a:ext cx="1782925" cy="636700"/>
          </a:xfrm>
          <a:prstGeom prst="rect">
            <a:avLst/>
          </a:prstGeom>
          <a:noFill/>
          <a:ln>
            <a:noFill/>
          </a:ln>
        </p:spPr>
      </p:pic>
      <p:sp>
        <p:nvSpPr>
          <p:cNvPr id="205" name="Google Shape;205;p30"/>
          <p:cNvSpPr txBox="1"/>
          <p:nvPr/>
        </p:nvSpPr>
        <p:spPr>
          <a:xfrm>
            <a:off x="554900" y="1285950"/>
            <a:ext cx="2832900" cy="257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rgbClr val="333333"/>
                </a:solidFill>
                <a:highlight>
                  <a:srgbClr val="FFFFFF"/>
                </a:highlight>
              </a:rPr>
              <a:t>One benefit of attention that we’re able to visualize and interpret what the model is doing. For example, by visualizing the attention weight matrix  when a sentence is translated, we can understand how the model is translating.</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1"/>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Beam Search</a:t>
            </a:r>
            <a:endParaRPr sz="2200">
              <a:solidFill>
                <a:schemeClr val="accent5"/>
              </a:solidFill>
            </a:endParaRPr>
          </a:p>
          <a:p>
            <a:pPr marL="0" lvl="0" indent="0" algn="l" rtl="0">
              <a:spcBef>
                <a:spcPts val="0"/>
              </a:spcBef>
              <a:spcAft>
                <a:spcPts val="0"/>
              </a:spcAft>
              <a:buNone/>
            </a:pPr>
            <a:endParaRPr sz="2200">
              <a:solidFill>
                <a:schemeClr val="accent5"/>
              </a:solidFill>
            </a:endParaRPr>
          </a:p>
        </p:txBody>
      </p:sp>
      <p:pic>
        <p:nvPicPr>
          <p:cNvPr id="211" name="Google Shape;211;p31"/>
          <p:cNvPicPr preferRelativeResize="0"/>
          <p:nvPr/>
        </p:nvPicPr>
        <p:blipFill>
          <a:blip r:embed="rId3">
            <a:alphaModFix/>
          </a:blip>
          <a:stretch>
            <a:fillRect/>
          </a:stretch>
        </p:blipFill>
        <p:spPr>
          <a:xfrm>
            <a:off x="5050325" y="110075"/>
            <a:ext cx="3610451" cy="4923351"/>
          </a:xfrm>
          <a:prstGeom prst="rect">
            <a:avLst/>
          </a:prstGeom>
          <a:noFill/>
          <a:ln>
            <a:noFill/>
          </a:ln>
        </p:spPr>
      </p:pic>
      <p:sp>
        <p:nvSpPr>
          <p:cNvPr id="212" name="Google Shape;212;p31"/>
          <p:cNvSpPr txBox="1"/>
          <p:nvPr/>
        </p:nvSpPr>
        <p:spPr>
          <a:xfrm>
            <a:off x="708275" y="1322700"/>
            <a:ext cx="3492000" cy="7077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600"/>
              <a:t>Greedy Search will pick the most likely token and move on.</a:t>
            </a:r>
            <a:endParaRPr sz="1600"/>
          </a:p>
        </p:txBody>
      </p:sp>
      <p:sp>
        <p:nvSpPr>
          <p:cNvPr id="213" name="Google Shape;213;p31"/>
          <p:cNvSpPr txBox="1"/>
          <p:nvPr/>
        </p:nvSpPr>
        <p:spPr>
          <a:xfrm>
            <a:off x="708275" y="2159325"/>
            <a:ext cx="3492000" cy="13170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600"/>
              <a:t>Beam Search considers multiple alternatives at each time step, e.g.</a:t>
            </a:r>
            <a:endParaRPr sz="1600"/>
          </a:p>
          <a:p>
            <a:pPr marL="0" lvl="0" indent="0" algn="l" rtl="0">
              <a:spcBef>
                <a:spcPts val="0"/>
              </a:spcBef>
              <a:spcAft>
                <a:spcPts val="0"/>
              </a:spcAft>
              <a:buNone/>
            </a:pPr>
            <a:r>
              <a:rPr lang="en" sz="1600"/>
              <a:t>B = 5 (beam width)</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ctrTitle"/>
          </p:nvPr>
        </p:nvSpPr>
        <p:spPr>
          <a:xfrm>
            <a:off x="554900" y="1122175"/>
            <a:ext cx="5496300" cy="2658300"/>
          </a:xfrm>
          <a:prstGeom prst="rect">
            <a:avLst/>
          </a:prstGeom>
        </p:spPr>
        <p:txBody>
          <a:bodyPr spcFirstLastPara="1" wrap="square" lIns="91425" tIns="91425" rIns="91425" bIns="91425" anchor="b" anchorCtr="0">
            <a:noAutofit/>
          </a:bodyPr>
          <a:lstStyle/>
          <a:p>
            <a:pPr marL="457200" lvl="0" indent="-355600" algn="l" rtl="0">
              <a:lnSpc>
                <a:spcPct val="115000"/>
              </a:lnSpc>
              <a:spcBef>
                <a:spcPts val="0"/>
              </a:spcBef>
              <a:spcAft>
                <a:spcPts val="0"/>
              </a:spcAft>
              <a:buSzPts val="2000"/>
              <a:buChar char="-"/>
            </a:pPr>
            <a:r>
              <a:rPr lang="en" sz="2000"/>
              <a:t>Application areas</a:t>
            </a:r>
            <a:endParaRPr sz="2000"/>
          </a:p>
          <a:p>
            <a:pPr marL="457200" lvl="0" indent="-355600" algn="l" rtl="0">
              <a:lnSpc>
                <a:spcPct val="115000"/>
              </a:lnSpc>
              <a:spcBef>
                <a:spcPts val="0"/>
              </a:spcBef>
              <a:spcAft>
                <a:spcPts val="0"/>
              </a:spcAft>
              <a:buSzPts val="2000"/>
              <a:buChar char="-"/>
            </a:pPr>
            <a:r>
              <a:rPr lang="en" sz="2000"/>
              <a:t>RNN/GRU/LSTM</a:t>
            </a:r>
            <a:endParaRPr sz="2000"/>
          </a:p>
          <a:p>
            <a:pPr marL="457200" lvl="0" indent="-355600" algn="l" rtl="0">
              <a:lnSpc>
                <a:spcPct val="115000"/>
              </a:lnSpc>
              <a:spcBef>
                <a:spcPts val="0"/>
              </a:spcBef>
              <a:spcAft>
                <a:spcPts val="0"/>
              </a:spcAft>
              <a:buSzPts val="2000"/>
              <a:buChar char="-"/>
            </a:pPr>
            <a:r>
              <a:rPr lang="en" sz="2000"/>
              <a:t>RNN/LSTM Encoder-Decoder</a:t>
            </a:r>
            <a:endParaRPr sz="2000"/>
          </a:p>
          <a:p>
            <a:pPr marL="457200" lvl="0" indent="-355600" algn="l" rtl="0">
              <a:lnSpc>
                <a:spcPct val="115000"/>
              </a:lnSpc>
              <a:spcBef>
                <a:spcPts val="0"/>
              </a:spcBef>
              <a:spcAft>
                <a:spcPts val="0"/>
              </a:spcAft>
              <a:buSzPts val="2000"/>
              <a:buChar char="-"/>
            </a:pPr>
            <a:r>
              <a:rPr lang="en" sz="2000"/>
              <a:t>Attention</a:t>
            </a:r>
            <a:endParaRPr sz="2000"/>
          </a:p>
          <a:p>
            <a:pPr marL="457200" lvl="0" indent="-355600" algn="l" rtl="0">
              <a:lnSpc>
                <a:spcPct val="115000"/>
              </a:lnSpc>
              <a:spcBef>
                <a:spcPts val="0"/>
              </a:spcBef>
              <a:spcAft>
                <a:spcPts val="0"/>
              </a:spcAft>
              <a:buSzPts val="2000"/>
              <a:buChar char="-"/>
            </a:pPr>
            <a:r>
              <a:rPr lang="en" sz="2000"/>
              <a:t>Beam Search</a:t>
            </a:r>
            <a:endParaRPr sz="2000"/>
          </a:p>
          <a:p>
            <a:pPr marL="457200" lvl="0" indent="-355600" algn="l" rtl="0">
              <a:lnSpc>
                <a:spcPct val="115000"/>
              </a:lnSpc>
              <a:spcBef>
                <a:spcPts val="0"/>
              </a:spcBef>
              <a:spcAft>
                <a:spcPts val="0"/>
              </a:spcAft>
              <a:buSzPts val="2000"/>
              <a:buChar char="-"/>
            </a:pPr>
            <a:r>
              <a:rPr lang="en" sz="2000"/>
              <a:t>Evaluation metrics</a:t>
            </a:r>
            <a:endParaRPr sz="2000"/>
          </a:p>
          <a:p>
            <a:pPr marL="457200" lvl="0" indent="-355600" algn="l" rtl="0">
              <a:lnSpc>
                <a:spcPct val="115000"/>
              </a:lnSpc>
              <a:spcBef>
                <a:spcPts val="0"/>
              </a:spcBef>
              <a:spcAft>
                <a:spcPts val="0"/>
              </a:spcAft>
              <a:buSzPts val="2000"/>
              <a:buChar char="-"/>
            </a:pPr>
            <a:r>
              <a:rPr lang="en" sz="2000"/>
              <a:t>Good reads and tutorials</a:t>
            </a:r>
            <a:endParaRPr sz="2000"/>
          </a:p>
        </p:txBody>
      </p:sp>
      <p:sp>
        <p:nvSpPr>
          <p:cNvPr id="64" name="Google Shape;64;p14"/>
          <p:cNvSpPr txBox="1"/>
          <p:nvPr/>
        </p:nvSpPr>
        <p:spPr>
          <a:xfrm>
            <a:off x="554900" y="4695300"/>
            <a:ext cx="3000000" cy="44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Image: </a:t>
            </a:r>
            <a:r>
              <a:rPr lang="en" sz="800" u="sng">
                <a:solidFill>
                  <a:schemeClr val="hlink"/>
                </a:solidFill>
                <a:hlinkClick r:id="rId3"/>
              </a:rPr>
              <a:t>https://google.github.io/seq2seq/</a:t>
            </a:r>
            <a:endParaRPr sz="800"/>
          </a:p>
          <a:p>
            <a:pPr marL="0" lvl="0" indent="0" algn="l" rtl="0">
              <a:spcBef>
                <a:spcPts val="0"/>
              </a:spcBef>
              <a:spcAft>
                <a:spcPts val="0"/>
              </a:spcAft>
              <a:buNone/>
            </a:pPr>
            <a:endParaRPr sz="1200"/>
          </a:p>
        </p:txBody>
      </p:sp>
      <p:sp>
        <p:nvSpPr>
          <p:cNvPr id="65" name="Google Shape;65;p14"/>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Overview: Intro to seq2seq</a:t>
            </a:r>
            <a:endParaRPr sz="2200">
              <a:solidFill>
                <a:schemeClr val="accent5"/>
              </a:solidFill>
            </a:endParaRPr>
          </a:p>
        </p:txBody>
      </p:sp>
      <p:pic>
        <p:nvPicPr>
          <p:cNvPr id="66" name="Google Shape;66;p14"/>
          <p:cNvPicPr preferRelativeResize="0"/>
          <p:nvPr/>
        </p:nvPicPr>
        <p:blipFill rotWithShape="1">
          <a:blip r:embed="rId4">
            <a:alphaModFix/>
          </a:blip>
          <a:srcRect t="15372" b="20868"/>
          <a:stretch/>
        </p:blipFill>
        <p:spPr>
          <a:xfrm>
            <a:off x="7171400" y="414550"/>
            <a:ext cx="1782925" cy="636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2"/>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Beam Search</a:t>
            </a:r>
            <a:endParaRPr sz="2200">
              <a:solidFill>
                <a:schemeClr val="accent5"/>
              </a:solidFill>
            </a:endParaRPr>
          </a:p>
          <a:p>
            <a:pPr marL="0" lvl="0" indent="0" algn="l" rtl="0">
              <a:spcBef>
                <a:spcPts val="0"/>
              </a:spcBef>
              <a:spcAft>
                <a:spcPts val="0"/>
              </a:spcAft>
              <a:buNone/>
            </a:pPr>
            <a:endParaRPr sz="2200">
              <a:solidFill>
                <a:schemeClr val="accent5"/>
              </a:solidFill>
            </a:endParaRPr>
          </a:p>
        </p:txBody>
      </p:sp>
      <p:sp>
        <p:nvSpPr>
          <p:cNvPr id="219" name="Google Shape;219;p32"/>
          <p:cNvSpPr txBox="1"/>
          <p:nvPr/>
        </p:nvSpPr>
        <p:spPr>
          <a:xfrm>
            <a:off x="554900" y="4637650"/>
            <a:ext cx="30000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Andrew Ng </a:t>
            </a:r>
            <a:r>
              <a:rPr lang="en" sz="800" u="sng">
                <a:solidFill>
                  <a:schemeClr val="hlink"/>
                </a:solidFill>
                <a:hlinkClick r:id="rId3"/>
              </a:rPr>
              <a:t>https://www.youtube.com/watch?v=RLWuzLLSIgw</a:t>
            </a:r>
            <a:endParaRPr sz="800"/>
          </a:p>
          <a:p>
            <a:pPr marL="0" lvl="0" indent="0" algn="l" rtl="0">
              <a:spcBef>
                <a:spcPts val="0"/>
              </a:spcBef>
              <a:spcAft>
                <a:spcPts val="0"/>
              </a:spcAft>
              <a:buNone/>
            </a:pPr>
            <a:r>
              <a:rPr lang="en" sz="800"/>
              <a:t>Further reads: </a:t>
            </a:r>
            <a:r>
              <a:rPr lang="en" sz="800" u="sng">
                <a:solidFill>
                  <a:schemeClr val="hlink"/>
                </a:solidFill>
                <a:hlinkClick r:id="rId4"/>
              </a:rPr>
              <a:t>https://arxiv.org/abs/1606.02960</a:t>
            </a:r>
            <a:endParaRPr sz="800"/>
          </a:p>
          <a:p>
            <a:pPr marL="0" lvl="0" indent="0" algn="l" rtl="0">
              <a:spcBef>
                <a:spcPts val="0"/>
              </a:spcBef>
              <a:spcAft>
                <a:spcPts val="0"/>
              </a:spcAft>
              <a:buNone/>
            </a:pPr>
            <a:endParaRPr sz="800"/>
          </a:p>
          <a:p>
            <a:pPr marL="0" lvl="0" indent="0" algn="l" rtl="0">
              <a:spcBef>
                <a:spcPts val="0"/>
              </a:spcBef>
              <a:spcAft>
                <a:spcPts val="0"/>
              </a:spcAft>
              <a:buNone/>
            </a:pPr>
            <a:endParaRPr sz="800"/>
          </a:p>
        </p:txBody>
      </p:sp>
      <p:pic>
        <p:nvPicPr>
          <p:cNvPr id="220" name="Google Shape;220;p32" title="C5W3L03 Beam Search">
            <a:hlinkClick r:id="rId5"/>
          </p:cNvPr>
          <p:cNvPicPr preferRelativeResize="0"/>
          <p:nvPr/>
        </p:nvPicPr>
        <p:blipFill>
          <a:blip r:embed="rId6">
            <a:alphaModFix/>
          </a:blip>
          <a:stretch>
            <a:fillRect/>
          </a:stretch>
        </p:blipFill>
        <p:spPr>
          <a:xfrm>
            <a:off x="703198" y="1133100"/>
            <a:ext cx="3868800" cy="2901605"/>
          </a:xfrm>
          <a:prstGeom prst="rect">
            <a:avLst/>
          </a:prstGeom>
          <a:noFill/>
          <a:ln>
            <a:noFill/>
          </a:ln>
        </p:spPr>
      </p:pic>
      <p:pic>
        <p:nvPicPr>
          <p:cNvPr id="221" name="Google Shape;221;p32"/>
          <p:cNvPicPr preferRelativeResize="0"/>
          <p:nvPr/>
        </p:nvPicPr>
        <p:blipFill>
          <a:blip r:embed="rId7">
            <a:alphaModFix/>
          </a:blip>
          <a:stretch>
            <a:fillRect/>
          </a:stretch>
        </p:blipFill>
        <p:spPr>
          <a:xfrm>
            <a:off x="4724398" y="1406050"/>
            <a:ext cx="4267204" cy="2355712"/>
          </a:xfrm>
          <a:prstGeom prst="rect">
            <a:avLst/>
          </a:prstGeom>
          <a:noFill/>
          <a:ln>
            <a:noFill/>
          </a:ln>
        </p:spPr>
      </p:pic>
      <p:pic>
        <p:nvPicPr>
          <p:cNvPr id="222" name="Google Shape;222;p32"/>
          <p:cNvPicPr preferRelativeResize="0"/>
          <p:nvPr/>
        </p:nvPicPr>
        <p:blipFill rotWithShape="1">
          <a:blip r:embed="rId8">
            <a:alphaModFix/>
          </a:blip>
          <a:srcRect t="15372" b="20868"/>
          <a:stretch/>
        </p:blipFill>
        <p:spPr>
          <a:xfrm>
            <a:off x="7171400" y="414550"/>
            <a:ext cx="1782925" cy="636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3"/>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Evaluation</a:t>
            </a:r>
            <a:endParaRPr sz="2200">
              <a:solidFill>
                <a:schemeClr val="accent5"/>
              </a:solidFill>
            </a:endParaRPr>
          </a:p>
          <a:p>
            <a:pPr marL="0" lvl="0" indent="0" algn="l" rtl="0">
              <a:spcBef>
                <a:spcPts val="0"/>
              </a:spcBef>
              <a:spcAft>
                <a:spcPts val="0"/>
              </a:spcAft>
              <a:buNone/>
            </a:pPr>
            <a:endParaRPr sz="2200">
              <a:solidFill>
                <a:schemeClr val="accent5"/>
              </a:solidFill>
            </a:endParaRPr>
          </a:p>
          <a:p>
            <a:pPr marL="0" lvl="0" indent="0" algn="l" rtl="0">
              <a:spcBef>
                <a:spcPts val="0"/>
              </a:spcBef>
              <a:spcAft>
                <a:spcPts val="0"/>
              </a:spcAft>
              <a:buNone/>
            </a:pPr>
            <a:endParaRPr sz="2200">
              <a:solidFill>
                <a:schemeClr val="accent5"/>
              </a:solidFill>
            </a:endParaRPr>
          </a:p>
        </p:txBody>
      </p:sp>
      <p:sp>
        <p:nvSpPr>
          <p:cNvPr id="228" name="Google Shape;228;p33"/>
          <p:cNvSpPr txBox="1"/>
          <p:nvPr/>
        </p:nvSpPr>
        <p:spPr>
          <a:xfrm>
            <a:off x="625675" y="1191975"/>
            <a:ext cx="4990200" cy="257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t>Computational metrics</a:t>
            </a:r>
            <a:endParaRPr sz="2200" b="1"/>
          </a:p>
          <a:p>
            <a:pPr marL="457200" lvl="0" indent="-368300" algn="l" rtl="0">
              <a:spcBef>
                <a:spcPts val="0"/>
              </a:spcBef>
              <a:spcAft>
                <a:spcPts val="0"/>
              </a:spcAft>
              <a:buSzPts val="2200"/>
              <a:buChar char="●"/>
            </a:pPr>
            <a:r>
              <a:rPr lang="en" sz="2200"/>
              <a:t>BLEU</a:t>
            </a:r>
            <a:r>
              <a:rPr lang="en" sz="1600"/>
              <a:t> </a:t>
            </a:r>
            <a:r>
              <a:rPr lang="en" sz="1150" b="1">
                <a:solidFill>
                  <a:srgbClr val="242729"/>
                </a:solidFill>
                <a:highlight>
                  <a:srgbClr val="FFFFFF"/>
                </a:highlight>
              </a:rPr>
              <a:t>Bleu measures precision</a:t>
            </a:r>
            <a:r>
              <a:rPr lang="en" sz="1150">
                <a:solidFill>
                  <a:srgbClr val="242729"/>
                </a:solidFill>
                <a:highlight>
                  <a:srgbClr val="FFFFFF"/>
                </a:highlight>
              </a:rPr>
              <a:t>: how many n-grams in the </a:t>
            </a:r>
            <a:r>
              <a:rPr lang="en" sz="1150" i="1">
                <a:solidFill>
                  <a:srgbClr val="242729"/>
                </a:solidFill>
                <a:highlight>
                  <a:srgbClr val="FFFFFF"/>
                </a:highlight>
              </a:rPr>
              <a:t>machine generated text</a:t>
            </a:r>
            <a:r>
              <a:rPr lang="en" sz="1150">
                <a:solidFill>
                  <a:srgbClr val="242729"/>
                </a:solidFill>
                <a:highlight>
                  <a:srgbClr val="FFFFFF"/>
                </a:highlight>
              </a:rPr>
              <a:t> appeared in the human reference text.</a:t>
            </a:r>
            <a:endParaRPr sz="1600"/>
          </a:p>
          <a:p>
            <a:pPr marL="457200" lvl="0" indent="-368300" algn="l" rtl="0">
              <a:spcBef>
                <a:spcPts val="0"/>
              </a:spcBef>
              <a:spcAft>
                <a:spcPts val="0"/>
              </a:spcAft>
              <a:buSzPts val="2200"/>
              <a:buChar char="●"/>
            </a:pPr>
            <a:r>
              <a:rPr lang="en" sz="2200"/>
              <a:t>ROUGE</a:t>
            </a:r>
            <a:r>
              <a:rPr lang="en" sz="1600">
                <a:solidFill>
                  <a:srgbClr val="555555"/>
                </a:solidFill>
                <a:highlight>
                  <a:srgbClr val="FFFFFF"/>
                </a:highlight>
              </a:rPr>
              <a:t> </a:t>
            </a:r>
            <a:r>
              <a:rPr lang="en" sz="1150" b="1">
                <a:solidFill>
                  <a:srgbClr val="242729"/>
                </a:solidFill>
              </a:rPr>
              <a:t>Rouge measures recall</a:t>
            </a:r>
            <a:r>
              <a:rPr lang="en" sz="1150">
                <a:solidFill>
                  <a:srgbClr val="242729"/>
                </a:solidFill>
              </a:rPr>
              <a:t>: how many n-grams in the </a:t>
            </a:r>
            <a:r>
              <a:rPr lang="en" sz="1150" i="1">
                <a:solidFill>
                  <a:srgbClr val="242729"/>
                </a:solidFill>
              </a:rPr>
              <a:t>human reference text </a:t>
            </a:r>
            <a:r>
              <a:rPr lang="en" sz="1150">
                <a:solidFill>
                  <a:srgbClr val="242729"/>
                </a:solidFill>
              </a:rPr>
              <a:t>appeared in the machine generated text.</a:t>
            </a:r>
            <a:endParaRPr sz="1600">
              <a:solidFill>
                <a:srgbClr val="555555"/>
              </a:solidFill>
              <a:highlight>
                <a:srgbClr val="FFFFFF"/>
              </a:highlight>
            </a:endParaRPr>
          </a:p>
          <a:p>
            <a:pPr marL="457200" lvl="0" indent="-368300" algn="l" rtl="0">
              <a:spcBef>
                <a:spcPts val="0"/>
              </a:spcBef>
              <a:spcAft>
                <a:spcPts val="0"/>
              </a:spcAft>
              <a:buSzPts val="2200"/>
              <a:buChar char="●"/>
            </a:pPr>
            <a:r>
              <a:rPr lang="en" sz="2200"/>
              <a:t>METEOR</a:t>
            </a:r>
            <a:r>
              <a:rPr lang="en" sz="1150" i="1">
                <a:solidFill>
                  <a:srgbClr val="242729"/>
                </a:solidFill>
              </a:rPr>
              <a:t> H</a:t>
            </a:r>
            <a:r>
              <a:rPr lang="en" sz="1150" i="1">
                <a:solidFill>
                  <a:srgbClr val="242729"/>
                </a:solidFill>
                <a:uFill>
                  <a:noFill/>
                </a:uFill>
                <a:hlinkClick r:id="rId3"/>
              </a:rPr>
              <a:t>armonic mean</a:t>
            </a:r>
            <a:r>
              <a:rPr lang="en" sz="1150" i="1">
                <a:solidFill>
                  <a:srgbClr val="242729"/>
                </a:solidFill>
              </a:rPr>
              <a:t> of n-gram </a:t>
            </a:r>
            <a:r>
              <a:rPr lang="en" sz="1150" i="1">
                <a:solidFill>
                  <a:srgbClr val="242729"/>
                </a:solidFill>
                <a:uFill>
                  <a:noFill/>
                </a:uFill>
                <a:hlinkClick r:id="rId4"/>
              </a:rPr>
              <a:t>precision and recall</a:t>
            </a:r>
            <a:endParaRPr sz="1150" i="1">
              <a:solidFill>
                <a:srgbClr val="242729"/>
              </a:solidFill>
            </a:endParaRPr>
          </a:p>
          <a:p>
            <a:pPr marL="457200" lvl="0" indent="-368300" algn="l" rtl="0">
              <a:spcBef>
                <a:spcPts val="0"/>
              </a:spcBef>
              <a:spcAft>
                <a:spcPts val="0"/>
              </a:spcAft>
              <a:buSzPts val="2200"/>
              <a:buChar char="●"/>
            </a:pPr>
            <a:r>
              <a:rPr lang="en" sz="2200"/>
              <a:t>Perplexity </a:t>
            </a:r>
            <a:r>
              <a:rPr lang="en" sz="1050">
                <a:solidFill>
                  <a:srgbClr val="222222"/>
                </a:solidFill>
                <a:highlight>
                  <a:srgbClr val="FFFFFF"/>
                </a:highlight>
              </a:rPr>
              <a:t>measures of how well a </a:t>
            </a:r>
            <a:r>
              <a:rPr lang="en" sz="1050">
                <a:solidFill>
                  <a:srgbClr val="222222"/>
                </a:solidFill>
                <a:highlight>
                  <a:srgbClr val="FFFFFF"/>
                </a:highlight>
                <a:uFill>
                  <a:noFill/>
                </a:uFill>
                <a:hlinkClick r:id="rId5"/>
              </a:rPr>
              <a:t>probability distribution</a:t>
            </a:r>
            <a:r>
              <a:rPr lang="en" sz="1050">
                <a:solidFill>
                  <a:srgbClr val="222222"/>
                </a:solidFill>
                <a:highlight>
                  <a:srgbClr val="FFFFFF"/>
                </a:highlight>
              </a:rPr>
              <a:t> or </a:t>
            </a:r>
            <a:r>
              <a:rPr lang="en" sz="1050">
                <a:solidFill>
                  <a:srgbClr val="222222"/>
                </a:solidFill>
                <a:highlight>
                  <a:srgbClr val="FFFFFF"/>
                </a:highlight>
                <a:uFill>
                  <a:noFill/>
                </a:uFill>
                <a:hlinkClick r:id="rId6"/>
              </a:rPr>
              <a:t>probability model</a:t>
            </a:r>
            <a:r>
              <a:rPr lang="en" sz="1050">
                <a:solidFill>
                  <a:srgbClr val="222222"/>
                </a:solidFill>
                <a:highlight>
                  <a:srgbClr val="FFFFFF"/>
                </a:highlight>
              </a:rPr>
              <a:t> predicts a sample.</a:t>
            </a:r>
            <a:endParaRPr sz="1050">
              <a:solidFill>
                <a:srgbClr val="222222"/>
              </a:solidFill>
              <a:highlight>
                <a:srgbClr val="FFFFFF"/>
              </a:highlight>
            </a:endParaRPr>
          </a:p>
          <a:p>
            <a:pPr marL="457200" lvl="0" indent="0" algn="l" rtl="0">
              <a:spcBef>
                <a:spcPts val="0"/>
              </a:spcBef>
              <a:spcAft>
                <a:spcPts val="0"/>
              </a:spcAft>
              <a:buNone/>
            </a:pPr>
            <a:endParaRPr sz="2200"/>
          </a:p>
          <a:p>
            <a:pPr marL="0" lvl="0" indent="0" algn="l" rtl="0">
              <a:spcBef>
                <a:spcPts val="0"/>
              </a:spcBef>
              <a:spcAft>
                <a:spcPts val="0"/>
              </a:spcAft>
              <a:buNone/>
            </a:pPr>
            <a:r>
              <a:rPr lang="en" sz="2200" b="1"/>
              <a:t>Human Evaluation</a:t>
            </a:r>
            <a:endParaRPr sz="2200" b="1"/>
          </a:p>
        </p:txBody>
      </p:sp>
      <p:pic>
        <p:nvPicPr>
          <p:cNvPr id="229" name="Google Shape;229;p33"/>
          <p:cNvPicPr preferRelativeResize="0"/>
          <p:nvPr/>
        </p:nvPicPr>
        <p:blipFill rotWithShape="1">
          <a:blip r:embed="rId7">
            <a:alphaModFix/>
          </a:blip>
          <a:srcRect t="15372" b="20868"/>
          <a:stretch/>
        </p:blipFill>
        <p:spPr>
          <a:xfrm>
            <a:off x="7171400" y="414550"/>
            <a:ext cx="1782925" cy="636700"/>
          </a:xfrm>
          <a:prstGeom prst="rect">
            <a:avLst/>
          </a:prstGeom>
          <a:noFill/>
          <a:ln>
            <a:noFill/>
          </a:ln>
        </p:spPr>
      </p:pic>
      <p:sp>
        <p:nvSpPr>
          <p:cNvPr id="230" name="Google Shape;230;p33"/>
          <p:cNvSpPr txBox="1"/>
          <p:nvPr/>
        </p:nvSpPr>
        <p:spPr>
          <a:xfrm>
            <a:off x="3669325" y="3835475"/>
            <a:ext cx="5131800" cy="9084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Word overlap metrics are not suitable for Dialogue Systems</a:t>
            </a:r>
            <a:endParaRPr/>
          </a:p>
          <a:p>
            <a:pPr marL="0" lvl="0" indent="0" algn="l" rtl="0">
              <a:spcBef>
                <a:spcPts val="0"/>
              </a:spcBef>
              <a:spcAft>
                <a:spcPts val="0"/>
              </a:spcAft>
              <a:buNone/>
            </a:pPr>
            <a:endParaRPr sz="500"/>
          </a:p>
          <a:p>
            <a:pPr marL="0" lvl="0" indent="0" algn="l" rtl="0">
              <a:spcBef>
                <a:spcPts val="0"/>
              </a:spcBef>
              <a:spcAft>
                <a:spcPts val="0"/>
              </a:spcAft>
              <a:buNone/>
            </a:pPr>
            <a:r>
              <a:rPr lang="en"/>
              <a:t>A: What are you up to?          Ground truth: Not much.</a:t>
            </a:r>
            <a:endParaRPr/>
          </a:p>
          <a:p>
            <a:pPr marL="0" lvl="0" indent="0" algn="l" rtl="0">
              <a:spcBef>
                <a:spcPts val="0"/>
              </a:spcBef>
              <a:spcAft>
                <a:spcPts val="0"/>
              </a:spcAft>
              <a:buNone/>
            </a:pPr>
            <a:r>
              <a:rPr lang="en"/>
              <a:t>A: What are you up to?          Prediction: I’m answering emails.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4"/>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Workshop Evaluation</a:t>
            </a:r>
            <a:endParaRPr sz="2200">
              <a:solidFill>
                <a:schemeClr val="accent5"/>
              </a:solidFill>
            </a:endParaRPr>
          </a:p>
          <a:p>
            <a:pPr marL="0" lvl="0" indent="0" algn="l" rtl="0">
              <a:spcBef>
                <a:spcPts val="0"/>
              </a:spcBef>
              <a:spcAft>
                <a:spcPts val="0"/>
              </a:spcAft>
              <a:buNone/>
            </a:pPr>
            <a:endParaRPr sz="2200">
              <a:solidFill>
                <a:schemeClr val="accent5"/>
              </a:solidFill>
            </a:endParaRPr>
          </a:p>
          <a:p>
            <a:pPr marL="0" lvl="0" indent="0" algn="l" rtl="0">
              <a:spcBef>
                <a:spcPts val="0"/>
              </a:spcBef>
              <a:spcAft>
                <a:spcPts val="0"/>
              </a:spcAft>
              <a:buNone/>
            </a:pPr>
            <a:endParaRPr sz="2200">
              <a:solidFill>
                <a:schemeClr val="accent5"/>
              </a:solidFill>
            </a:endParaRPr>
          </a:p>
        </p:txBody>
      </p:sp>
      <p:pic>
        <p:nvPicPr>
          <p:cNvPr id="236" name="Google Shape;236;p34"/>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sp>
        <p:nvSpPr>
          <p:cNvPr id="237" name="Google Shape;237;p34"/>
          <p:cNvSpPr txBox="1"/>
          <p:nvPr/>
        </p:nvSpPr>
        <p:spPr>
          <a:xfrm>
            <a:off x="602100" y="1663350"/>
            <a:ext cx="5131800" cy="7920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000" b="1">
                <a:solidFill>
                  <a:schemeClr val="dk1"/>
                </a:solidFill>
              </a:rPr>
              <a:t>Please share your feedback: </a:t>
            </a:r>
            <a:r>
              <a:rPr lang="en" sz="2000" u="sng">
                <a:solidFill>
                  <a:schemeClr val="accent5"/>
                </a:solidFill>
                <a:hlinkClick r:id="rId4"/>
              </a:rPr>
              <a:t>https://goo.gl/forms/9IgFhQqcJPXVGJzg2</a:t>
            </a:r>
            <a:endParaRPr sz="2000">
              <a:solidFill>
                <a:schemeClr val="dk1"/>
              </a:solidFill>
            </a:endParaRPr>
          </a:p>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5"/>
          <p:cNvSpPr txBox="1"/>
          <p:nvPr/>
        </p:nvSpPr>
        <p:spPr>
          <a:xfrm>
            <a:off x="554900" y="1216525"/>
            <a:ext cx="8305500" cy="3055500"/>
          </a:xfrm>
          <a:prstGeom prst="rect">
            <a:avLst/>
          </a:prstGeom>
          <a:noFill/>
          <a:ln>
            <a:noFill/>
          </a:ln>
        </p:spPr>
        <p:txBody>
          <a:bodyPr spcFirstLastPara="1" wrap="square" lIns="91425" tIns="91425" rIns="91425" bIns="91425" anchor="t" anchorCtr="0">
            <a:noAutofit/>
          </a:bodyPr>
          <a:lstStyle/>
          <a:p>
            <a:pPr marL="0" marR="12700" lvl="0" indent="0" algn="l" rtl="0">
              <a:lnSpc>
                <a:spcPct val="115000"/>
              </a:lnSpc>
              <a:spcBef>
                <a:spcPts val="0"/>
              </a:spcBef>
              <a:spcAft>
                <a:spcPts val="0"/>
              </a:spcAft>
              <a:buNone/>
            </a:pPr>
            <a:r>
              <a:rPr lang="en" sz="1800" b="1"/>
              <a:t>Good reads</a:t>
            </a:r>
            <a:endParaRPr sz="1800" b="1"/>
          </a:p>
          <a:p>
            <a:pPr marL="457200" lvl="0" indent="-317500" algn="l" rtl="0">
              <a:lnSpc>
                <a:spcPct val="115000"/>
              </a:lnSpc>
              <a:spcBef>
                <a:spcPts val="800"/>
              </a:spcBef>
              <a:spcAft>
                <a:spcPts val="0"/>
              </a:spcAft>
              <a:buSzPts val="1400"/>
              <a:buChar char="●"/>
            </a:pPr>
            <a:r>
              <a:rPr lang="en" b="1"/>
              <a:t>The Unreasonable Effectiveness of Recurrent Neural Networks</a:t>
            </a:r>
            <a:br>
              <a:rPr lang="en">
                <a:solidFill>
                  <a:schemeClr val="dk1"/>
                </a:solidFill>
              </a:rPr>
            </a:br>
            <a:r>
              <a:rPr lang="en" u="sng">
                <a:solidFill>
                  <a:schemeClr val="hlink"/>
                </a:solidFill>
                <a:hlinkClick r:id="rId3"/>
              </a:rPr>
              <a:t>http://karpathy.github.io/2015/05/21/rnn-effectiveness/</a:t>
            </a:r>
            <a:endParaRPr b="1"/>
          </a:p>
          <a:p>
            <a:pPr marL="457200" lvl="0" indent="-317500" algn="l" rtl="0">
              <a:lnSpc>
                <a:spcPct val="115000"/>
              </a:lnSpc>
              <a:spcBef>
                <a:spcPts val="0"/>
              </a:spcBef>
              <a:spcAft>
                <a:spcPts val="0"/>
              </a:spcAft>
              <a:buSzPts val="1400"/>
              <a:buChar char="●"/>
            </a:pPr>
            <a:r>
              <a:rPr lang="en" b="1"/>
              <a:t>Understanding LSTMs</a:t>
            </a:r>
            <a:endParaRPr u="sng">
              <a:solidFill>
                <a:schemeClr val="hlink"/>
              </a:solidFill>
            </a:endParaRPr>
          </a:p>
          <a:p>
            <a:pPr marL="457200" lvl="0" indent="0" algn="l" rtl="0">
              <a:lnSpc>
                <a:spcPct val="115000"/>
              </a:lnSpc>
              <a:spcBef>
                <a:spcPts val="0"/>
              </a:spcBef>
              <a:spcAft>
                <a:spcPts val="0"/>
              </a:spcAft>
              <a:buNone/>
            </a:pPr>
            <a:r>
              <a:rPr lang="en" u="sng">
                <a:solidFill>
                  <a:schemeClr val="hlink"/>
                </a:solidFill>
              </a:rPr>
              <a:t>http://colah.github.io/posts/2015-08-Understanding-LSTMs/</a:t>
            </a:r>
            <a:endParaRPr u="sng">
              <a:solidFill>
                <a:schemeClr val="hlink"/>
              </a:solidFill>
            </a:endParaRPr>
          </a:p>
          <a:p>
            <a:pPr marL="457200" marR="12700" lvl="0" indent="-317500" algn="l" rtl="0">
              <a:lnSpc>
                <a:spcPct val="115000"/>
              </a:lnSpc>
              <a:spcBef>
                <a:spcPts val="0"/>
              </a:spcBef>
              <a:spcAft>
                <a:spcPts val="0"/>
              </a:spcAft>
              <a:buSzPts val="1400"/>
              <a:buChar char="●"/>
            </a:pPr>
            <a:r>
              <a:rPr lang="en" b="1"/>
              <a:t>Practical seq2seq</a:t>
            </a:r>
            <a:br>
              <a:rPr lang="en"/>
            </a:br>
            <a:r>
              <a:rPr lang="en" u="sng">
                <a:solidFill>
                  <a:schemeClr val="hlink"/>
                </a:solidFill>
                <a:hlinkClick r:id="rId4"/>
              </a:rPr>
              <a:t>http://complx.me/2016-12-31-practical-seq2seq/</a:t>
            </a:r>
            <a:endParaRPr/>
          </a:p>
          <a:p>
            <a:pPr marL="457200" lvl="0" indent="-317500" algn="l" rtl="0">
              <a:lnSpc>
                <a:spcPct val="115000"/>
              </a:lnSpc>
              <a:spcBef>
                <a:spcPts val="0"/>
              </a:spcBef>
              <a:spcAft>
                <a:spcPts val="0"/>
              </a:spcAft>
              <a:buSzPts val="1400"/>
              <a:buChar char="●"/>
            </a:pPr>
            <a:r>
              <a:rPr lang="en" b="1">
                <a:solidFill>
                  <a:schemeClr val="dk1"/>
                </a:solidFill>
              </a:rPr>
              <a:t>Denny Britz: Attention and Memory in Deep Learning and NLP</a:t>
            </a:r>
            <a:br>
              <a:rPr lang="en" b="1">
                <a:solidFill>
                  <a:schemeClr val="dk1"/>
                </a:solidFill>
              </a:rPr>
            </a:br>
            <a:r>
              <a:rPr lang="en" u="sng">
                <a:solidFill>
                  <a:schemeClr val="accent5"/>
                </a:solidFill>
                <a:hlinkClick r:id="rId5"/>
              </a:rPr>
              <a:t>http://www.wildml.com/2016/01/attention-and-memory-in-deep-learning-and-nlp/</a:t>
            </a:r>
            <a:endParaRPr/>
          </a:p>
          <a:p>
            <a:pPr marL="457200" lvl="0" indent="-317500" algn="l" rtl="0">
              <a:lnSpc>
                <a:spcPct val="115000"/>
              </a:lnSpc>
              <a:spcBef>
                <a:spcPts val="0"/>
              </a:spcBef>
              <a:spcAft>
                <a:spcPts val="0"/>
              </a:spcAft>
              <a:buSzPts val="1400"/>
              <a:buChar char="●"/>
            </a:pPr>
            <a:r>
              <a:rPr lang="en" b="1"/>
              <a:t>Attention Mechanisms</a:t>
            </a:r>
            <a:endParaRPr b="1"/>
          </a:p>
          <a:p>
            <a:pPr marL="457200" lvl="0" indent="0" algn="l" rtl="0">
              <a:lnSpc>
                <a:spcPct val="115000"/>
              </a:lnSpc>
              <a:spcBef>
                <a:spcPts val="0"/>
              </a:spcBef>
              <a:spcAft>
                <a:spcPts val="0"/>
              </a:spcAft>
              <a:buNone/>
            </a:pPr>
            <a:r>
              <a:rPr lang="en" u="sng">
                <a:solidFill>
                  <a:schemeClr val="hlink"/>
                </a:solidFill>
                <a:hlinkClick r:id="rId6"/>
              </a:rPr>
              <a:t>https://blog.heuritech.com/2016/01/20/attention-mechanism/</a:t>
            </a:r>
            <a:endParaRPr>
              <a:solidFill>
                <a:schemeClr val="dk1"/>
              </a:solidFill>
            </a:endParaRPr>
          </a:p>
          <a:p>
            <a:pPr marL="457200" lvl="0" indent="0" algn="l" rtl="0">
              <a:lnSpc>
                <a:spcPct val="115000"/>
              </a:lnSpc>
              <a:spcBef>
                <a:spcPts val="0"/>
              </a:spcBef>
              <a:spcAft>
                <a:spcPts val="0"/>
              </a:spcAft>
              <a:buNone/>
            </a:pPr>
            <a:endParaRPr>
              <a:solidFill>
                <a:schemeClr val="dk1"/>
              </a:solidFill>
            </a:endParaRPr>
          </a:p>
        </p:txBody>
      </p:sp>
      <p:pic>
        <p:nvPicPr>
          <p:cNvPr id="243" name="Google Shape;243;p35"/>
          <p:cNvPicPr preferRelativeResize="0"/>
          <p:nvPr/>
        </p:nvPicPr>
        <p:blipFill rotWithShape="1">
          <a:blip r:embed="rId7">
            <a:alphaModFix/>
          </a:blip>
          <a:srcRect t="15372" b="20868"/>
          <a:stretch/>
        </p:blipFill>
        <p:spPr>
          <a:xfrm>
            <a:off x="7171400" y="414550"/>
            <a:ext cx="1782925" cy="636700"/>
          </a:xfrm>
          <a:prstGeom prst="rect">
            <a:avLst/>
          </a:prstGeom>
          <a:noFill/>
          <a:ln>
            <a:noFill/>
          </a:ln>
        </p:spPr>
      </p:pic>
      <p:sp>
        <p:nvSpPr>
          <p:cNvPr id="244" name="Google Shape;244;p35"/>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Good reads and tutorials</a:t>
            </a:r>
            <a:endParaRPr sz="2200">
              <a:solidFill>
                <a:schemeClr val="accent5"/>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6"/>
          <p:cNvSpPr txBox="1"/>
          <p:nvPr/>
        </p:nvSpPr>
        <p:spPr>
          <a:xfrm>
            <a:off x="554900" y="1216525"/>
            <a:ext cx="8305500" cy="3055500"/>
          </a:xfrm>
          <a:prstGeom prst="rect">
            <a:avLst/>
          </a:prstGeom>
          <a:noFill/>
          <a:ln>
            <a:noFill/>
          </a:ln>
        </p:spPr>
        <p:txBody>
          <a:bodyPr spcFirstLastPara="1" wrap="square" lIns="91425" tIns="91425" rIns="91425" bIns="91425" anchor="t" anchorCtr="0">
            <a:noAutofit/>
          </a:bodyPr>
          <a:lstStyle/>
          <a:p>
            <a:pPr marL="0" marR="12700" lvl="0" indent="0" algn="l" rtl="0">
              <a:lnSpc>
                <a:spcPct val="115000"/>
              </a:lnSpc>
              <a:spcBef>
                <a:spcPts val="0"/>
              </a:spcBef>
              <a:spcAft>
                <a:spcPts val="0"/>
              </a:spcAft>
              <a:buNone/>
            </a:pPr>
            <a:r>
              <a:rPr lang="en" sz="1800" b="1"/>
              <a:t>Papers</a:t>
            </a:r>
            <a:endParaRPr sz="1800" b="1"/>
          </a:p>
          <a:p>
            <a:pPr marL="457200" lvl="0" indent="-317500" algn="l" rtl="0">
              <a:lnSpc>
                <a:spcPct val="120000"/>
              </a:lnSpc>
              <a:spcBef>
                <a:spcPts val="1200"/>
              </a:spcBef>
              <a:spcAft>
                <a:spcPts val="0"/>
              </a:spcAft>
              <a:buSzPts val="1400"/>
              <a:buChar char="●"/>
            </a:pPr>
            <a:r>
              <a:rPr lang="en" b="1"/>
              <a:t>Sequence to Sequence Learning with Neural Networks (Sutskever et al., 2014) </a:t>
            </a:r>
            <a:r>
              <a:rPr lang="en" u="sng">
                <a:solidFill>
                  <a:schemeClr val="hlink"/>
                </a:solidFill>
              </a:rPr>
              <a:t>https://arxiv.org/pdf/1409.3215.pdf</a:t>
            </a:r>
            <a:endParaRPr sz="1800">
              <a:solidFill>
                <a:schemeClr val="dk1"/>
              </a:solidFill>
            </a:endParaRPr>
          </a:p>
          <a:p>
            <a:pPr marL="457200" lvl="0" indent="-317500" algn="l" rtl="0">
              <a:lnSpc>
                <a:spcPct val="120000"/>
              </a:lnSpc>
              <a:spcBef>
                <a:spcPts val="0"/>
              </a:spcBef>
              <a:spcAft>
                <a:spcPts val="0"/>
              </a:spcAft>
              <a:buSzPts val="1400"/>
              <a:buChar char="●"/>
            </a:pPr>
            <a:r>
              <a:rPr lang="en" b="1"/>
              <a:t>Learning Phrase Representations using RNN Encoder-Decoder for Statistical Machine Translation (Cho et al., 2014) </a:t>
            </a:r>
            <a:br>
              <a:rPr lang="en" b="1"/>
            </a:br>
            <a:r>
              <a:rPr lang="en" u="sng">
                <a:solidFill>
                  <a:schemeClr val="hlink"/>
                </a:solidFill>
                <a:hlinkClick r:id="rId3"/>
              </a:rPr>
              <a:t>https://arxiv.org/abs/1406.1078</a:t>
            </a:r>
            <a:endParaRPr>
              <a:solidFill>
                <a:schemeClr val="dk1"/>
              </a:solidFill>
            </a:endParaRPr>
          </a:p>
          <a:p>
            <a:pPr marL="457200" lvl="0" indent="-317500" algn="l" rtl="0">
              <a:lnSpc>
                <a:spcPct val="115000"/>
              </a:lnSpc>
              <a:spcBef>
                <a:spcPts val="0"/>
              </a:spcBef>
              <a:spcAft>
                <a:spcPts val="0"/>
              </a:spcAft>
              <a:buSzPts val="1400"/>
              <a:buChar char="●"/>
            </a:pPr>
            <a:r>
              <a:rPr lang="en" b="1"/>
              <a:t>Generating Sequences With Recurrent Neural Networks (Graves, 2014) </a:t>
            </a:r>
            <a:r>
              <a:rPr lang="en" u="sng">
                <a:solidFill>
                  <a:schemeClr val="hlink"/>
                </a:solidFill>
                <a:hlinkClick r:id="rId4"/>
              </a:rPr>
              <a:t>https://arxiv.org/pdf/1308.0850.pdf</a:t>
            </a:r>
            <a:endParaRPr>
              <a:solidFill>
                <a:schemeClr val="dk1"/>
              </a:solidFill>
            </a:endParaRPr>
          </a:p>
          <a:p>
            <a:pPr marL="457200" lvl="0" indent="-317500" algn="l" rtl="0">
              <a:lnSpc>
                <a:spcPct val="120000"/>
              </a:lnSpc>
              <a:spcBef>
                <a:spcPts val="0"/>
              </a:spcBef>
              <a:spcAft>
                <a:spcPts val="0"/>
              </a:spcAft>
              <a:buClr>
                <a:schemeClr val="dk1"/>
              </a:buClr>
              <a:buSzPts val="1400"/>
              <a:buChar char="●"/>
            </a:pPr>
            <a:r>
              <a:rPr lang="en" b="1">
                <a:solidFill>
                  <a:schemeClr val="dk1"/>
                </a:solidFill>
              </a:rPr>
              <a:t>Sequence-to-Sequence Learning as Beam-Search Optimization (Wiseman et al., 2016) </a:t>
            </a:r>
            <a:r>
              <a:rPr lang="en" u="sng">
                <a:solidFill>
                  <a:schemeClr val="accent5"/>
                </a:solidFill>
                <a:hlinkClick r:id="rId5"/>
              </a:rPr>
              <a:t>https://arxiv.org/abs/1606.02960</a:t>
            </a:r>
            <a:endParaRPr>
              <a:solidFill>
                <a:schemeClr val="dk1"/>
              </a:solidFill>
            </a:endParaRPr>
          </a:p>
          <a:p>
            <a:pPr marL="457200" lvl="0" indent="0" algn="l" rtl="0">
              <a:lnSpc>
                <a:spcPct val="115000"/>
              </a:lnSpc>
              <a:spcBef>
                <a:spcPts val="1200"/>
              </a:spcBef>
              <a:spcAft>
                <a:spcPts val="0"/>
              </a:spcAft>
              <a:buNone/>
            </a:pPr>
            <a:endParaRPr sz="1800">
              <a:solidFill>
                <a:schemeClr val="dk1"/>
              </a:solidFill>
            </a:endParaRPr>
          </a:p>
          <a:p>
            <a:pPr marL="457200" lvl="0" indent="0" algn="l" rtl="0">
              <a:lnSpc>
                <a:spcPct val="115000"/>
              </a:lnSpc>
              <a:spcBef>
                <a:spcPts val="0"/>
              </a:spcBef>
              <a:spcAft>
                <a:spcPts val="0"/>
              </a:spcAft>
              <a:buNone/>
            </a:pPr>
            <a:endParaRPr sz="1800">
              <a:solidFill>
                <a:schemeClr val="dk1"/>
              </a:solidFill>
            </a:endParaRPr>
          </a:p>
        </p:txBody>
      </p:sp>
      <p:pic>
        <p:nvPicPr>
          <p:cNvPr id="250" name="Google Shape;250;p36"/>
          <p:cNvPicPr preferRelativeResize="0"/>
          <p:nvPr/>
        </p:nvPicPr>
        <p:blipFill rotWithShape="1">
          <a:blip r:embed="rId6">
            <a:alphaModFix/>
          </a:blip>
          <a:srcRect t="15372" b="20868"/>
          <a:stretch/>
        </p:blipFill>
        <p:spPr>
          <a:xfrm>
            <a:off x="7171400" y="414550"/>
            <a:ext cx="1782925" cy="636700"/>
          </a:xfrm>
          <a:prstGeom prst="rect">
            <a:avLst/>
          </a:prstGeom>
          <a:noFill/>
          <a:ln>
            <a:noFill/>
          </a:ln>
        </p:spPr>
      </p:pic>
      <p:sp>
        <p:nvSpPr>
          <p:cNvPr id="251" name="Google Shape;251;p36"/>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Good reads and tutorials</a:t>
            </a:r>
            <a:endParaRPr sz="2200">
              <a:solidFill>
                <a:schemeClr val="accent5"/>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7"/>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Good reads and tutorials</a:t>
            </a:r>
            <a:endParaRPr sz="2200">
              <a:solidFill>
                <a:schemeClr val="accent5"/>
              </a:solidFill>
            </a:endParaRPr>
          </a:p>
        </p:txBody>
      </p:sp>
      <p:sp>
        <p:nvSpPr>
          <p:cNvPr id="257" name="Google Shape;257;p37"/>
          <p:cNvSpPr txBox="1"/>
          <p:nvPr/>
        </p:nvSpPr>
        <p:spPr>
          <a:xfrm>
            <a:off x="554900" y="1145750"/>
            <a:ext cx="8187000" cy="3749700"/>
          </a:xfrm>
          <a:prstGeom prst="rect">
            <a:avLst/>
          </a:prstGeom>
          <a:noFill/>
          <a:ln>
            <a:noFill/>
          </a:ln>
        </p:spPr>
        <p:txBody>
          <a:bodyPr spcFirstLastPara="1" wrap="square" lIns="91425" tIns="91425" rIns="91425" bIns="91425" anchor="t" anchorCtr="0">
            <a:noAutofit/>
          </a:bodyPr>
          <a:lstStyle/>
          <a:p>
            <a:pPr marL="0" marR="12700" lvl="0" indent="0" algn="l" rtl="0">
              <a:lnSpc>
                <a:spcPct val="100000"/>
              </a:lnSpc>
              <a:spcBef>
                <a:spcPts val="0"/>
              </a:spcBef>
              <a:spcAft>
                <a:spcPts val="0"/>
              </a:spcAft>
              <a:buClr>
                <a:srgbClr val="000000"/>
              </a:buClr>
              <a:buSzPts val="1100"/>
              <a:buFont typeface="Arial"/>
              <a:buNone/>
            </a:pPr>
            <a:r>
              <a:rPr lang="en" sz="1600" b="1">
                <a:solidFill>
                  <a:schemeClr val="dk1"/>
                </a:solidFill>
              </a:rPr>
              <a:t>Tutorials and repos</a:t>
            </a:r>
            <a:endParaRPr sz="1600">
              <a:solidFill>
                <a:schemeClr val="dk1"/>
              </a:solidFill>
            </a:endParaRPr>
          </a:p>
          <a:p>
            <a:pPr marL="457200" marR="12700" lvl="0" indent="-298450" algn="l" rtl="0">
              <a:lnSpc>
                <a:spcPct val="110000"/>
              </a:lnSpc>
              <a:spcBef>
                <a:spcPts val="0"/>
              </a:spcBef>
              <a:spcAft>
                <a:spcPts val="0"/>
              </a:spcAft>
              <a:buClr>
                <a:schemeClr val="dk1"/>
              </a:buClr>
              <a:buSzPts val="1100"/>
              <a:buFont typeface="Arial"/>
              <a:buChar char="●"/>
            </a:pPr>
            <a:r>
              <a:rPr lang="en" b="1">
                <a:solidFill>
                  <a:schemeClr val="dk1"/>
                </a:solidFill>
                <a:uFill>
                  <a:noFill/>
                </a:uFill>
                <a:hlinkClick r:id="rId3"/>
              </a:rPr>
              <a:t>A ten-minute introduction to sequence-to-sequence learning in Keras (Machine Translation)</a:t>
            </a:r>
            <a:br>
              <a:rPr lang="en" b="1">
                <a:solidFill>
                  <a:schemeClr val="dk1"/>
                </a:solidFill>
                <a:uFill>
                  <a:noFill/>
                </a:uFill>
                <a:hlinkClick r:id="rId3"/>
              </a:rPr>
            </a:br>
            <a:r>
              <a:rPr lang="en" u="sng">
                <a:solidFill>
                  <a:schemeClr val="accent5"/>
                </a:solidFill>
                <a:hlinkClick r:id="rId3"/>
              </a:rPr>
              <a:t>https://blog.keras.io/a-ten-minute-introduction-to-sequence-to-sequence-learning-in-keras.html</a:t>
            </a:r>
            <a:endParaRPr/>
          </a:p>
          <a:p>
            <a:pPr marL="457200" marR="12700" lvl="0" indent="-317500" algn="l" rtl="0">
              <a:lnSpc>
                <a:spcPct val="110000"/>
              </a:lnSpc>
              <a:spcBef>
                <a:spcPts val="0"/>
              </a:spcBef>
              <a:spcAft>
                <a:spcPts val="0"/>
              </a:spcAft>
              <a:buSzPts val="1400"/>
              <a:buChar char="●"/>
            </a:pPr>
            <a:r>
              <a:rPr lang="en" b="1">
                <a:solidFill>
                  <a:schemeClr val="dk1"/>
                </a:solidFill>
              </a:rPr>
              <a:t>Seq2seq chatbot</a:t>
            </a:r>
            <a:br>
              <a:rPr lang="en"/>
            </a:br>
            <a:r>
              <a:rPr lang="en" u="sng">
                <a:solidFill>
                  <a:schemeClr val="accent5"/>
                </a:solidFill>
              </a:rPr>
              <a:t>https://github.com/Machine-Learning-Tokyo/seq2seq_bot</a:t>
            </a:r>
            <a:endParaRPr/>
          </a:p>
          <a:p>
            <a:pPr marL="457200" marR="12700" lvl="0" indent="-298450" algn="l" rtl="0">
              <a:lnSpc>
                <a:spcPct val="110000"/>
              </a:lnSpc>
              <a:spcBef>
                <a:spcPts val="0"/>
              </a:spcBef>
              <a:spcAft>
                <a:spcPts val="0"/>
              </a:spcAft>
              <a:buClr>
                <a:schemeClr val="dk1"/>
              </a:buClr>
              <a:buSzPts val="1100"/>
              <a:buFont typeface="Arial"/>
              <a:buChar char="●"/>
            </a:pPr>
            <a:r>
              <a:rPr lang="en" b="1">
                <a:solidFill>
                  <a:schemeClr val="dk1"/>
                </a:solidFill>
              </a:rPr>
              <a:t>Abstractive Text Summarization with seq2seq (TensorFlow)</a:t>
            </a:r>
            <a:br>
              <a:rPr lang="en" b="1">
                <a:solidFill>
                  <a:schemeClr val="dk1"/>
                </a:solidFill>
              </a:rPr>
            </a:br>
            <a:r>
              <a:rPr lang="en" u="sng">
                <a:solidFill>
                  <a:schemeClr val="accent5"/>
                </a:solidFill>
                <a:hlinkClick r:id="rId4"/>
              </a:rPr>
              <a:t>https://github.com/theamrzaki/text_summurization_abstractive_methods/tree/master/Implementation%20A%20(seq2seq%20with%20attention%20and%20feature%20rich%20representation)</a:t>
            </a:r>
            <a:endParaRPr>
              <a:solidFill>
                <a:schemeClr val="dk1"/>
              </a:solidFill>
            </a:endParaRPr>
          </a:p>
          <a:p>
            <a:pPr marL="0" lvl="0" indent="0" algn="l" rtl="0">
              <a:spcBef>
                <a:spcPts val="800"/>
              </a:spcBef>
              <a:spcAft>
                <a:spcPts val="0"/>
              </a:spcAft>
              <a:buNone/>
            </a:pPr>
            <a:r>
              <a:rPr lang="en" sz="1600" b="1">
                <a:solidFill>
                  <a:schemeClr val="dk1"/>
                </a:solidFill>
              </a:rPr>
              <a:t>Video lectures</a:t>
            </a:r>
            <a:endParaRPr sz="1600"/>
          </a:p>
          <a:p>
            <a:pPr marL="457200" lvl="0" indent="-317500" algn="l" rtl="0">
              <a:spcBef>
                <a:spcPts val="0"/>
              </a:spcBef>
              <a:spcAft>
                <a:spcPts val="0"/>
              </a:spcAft>
              <a:buClr>
                <a:schemeClr val="dk1"/>
              </a:buClr>
              <a:buSzPts val="1400"/>
              <a:buChar char="●"/>
            </a:pPr>
            <a:r>
              <a:rPr lang="en" b="1">
                <a:solidFill>
                  <a:schemeClr val="dk1"/>
                </a:solidFill>
              </a:rPr>
              <a:t>Sequence Models by Andrew Ng</a:t>
            </a:r>
            <a:endParaRPr>
              <a:solidFill>
                <a:schemeClr val="dk1"/>
              </a:solidFill>
            </a:endParaRPr>
          </a:p>
          <a:p>
            <a:pPr marL="457200" lvl="0" indent="0" algn="l" rtl="0">
              <a:spcBef>
                <a:spcPts val="0"/>
              </a:spcBef>
              <a:spcAft>
                <a:spcPts val="0"/>
              </a:spcAft>
              <a:buClr>
                <a:schemeClr val="dk1"/>
              </a:buClr>
              <a:buSzPts val="1100"/>
              <a:buFont typeface="Arial"/>
              <a:buNone/>
            </a:pPr>
            <a:r>
              <a:rPr lang="en" u="sng">
                <a:solidFill>
                  <a:schemeClr val="accent5"/>
                </a:solidFill>
                <a:hlinkClick r:id="rId5"/>
              </a:rPr>
              <a:t>https://www.coursera.org/learn/nlp-sequence-models</a:t>
            </a:r>
            <a:endParaRPr>
              <a:solidFill>
                <a:schemeClr val="dk1"/>
              </a:solidFill>
            </a:endParaRPr>
          </a:p>
          <a:p>
            <a:pPr marL="457200" lvl="0" indent="-317500" algn="l" rtl="0">
              <a:spcBef>
                <a:spcPts val="0"/>
              </a:spcBef>
              <a:spcAft>
                <a:spcPts val="0"/>
              </a:spcAft>
              <a:buClr>
                <a:schemeClr val="dk1"/>
              </a:buClr>
              <a:buSzPts val="1400"/>
              <a:buChar char="●"/>
            </a:pPr>
            <a:r>
              <a:rPr lang="en" b="1">
                <a:solidFill>
                  <a:schemeClr val="dk1"/>
                </a:solidFill>
              </a:rPr>
              <a:t>Quoc Le Sequence to Sequence Deep Learning</a:t>
            </a:r>
            <a:endParaRPr b="1">
              <a:solidFill>
                <a:schemeClr val="dk1"/>
              </a:solidFill>
            </a:endParaRPr>
          </a:p>
          <a:p>
            <a:pPr marL="457200" lvl="0" indent="0" algn="l" rtl="0">
              <a:spcBef>
                <a:spcPts val="0"/>
              </a:spcBef>
              <a:spcAft>
                <a:spcPts val="0"/>
              </a:spcAft>
              <a:buClr>
                <a:schemeClr val="dk1"/>
              </a:buClr>
              <a:buSzPts val="1100"/>
              <a:buFont typeface="Arial"/>
              <a:buNone/>
            </a:pPr>
            <a:r>
              <a:rPr lang="en" u="sng">
                <a:solidFill>
                  <a:schemeClr val="accent5"/>
                </a:solidFill>
                <a:hlinkClick r:id="rId6"/>
              </a:rPr>
              <a:t>https://www.youtube.com/watch?v=G5RY_SUJih4&amp;t=1746s</a:t>
            </a:r>
            <a:endParaRPr/>
          </a:p>
        </p:txBody>
      </p:sp>
      <p:pic>
        <p:nvPicPr>
          <p:cNvPr id="258" name="Google Shape;258;p37"/>
          <p:cNvPicPr preferRelativeResize="0"/>
          <p:nvPr/>
        </p:nvPicPr>
        <p:blipFill rotWithShape="1">
          <a:blip r:embed="rId7">
            <a:alphaModFix/>
          </a:blip>
          <a:srcRect t="15372" b="20868"/>
          <a:stretch/>
        </p:blipFill>
        <p:spPr>
          <a:xfrm>
            <a:off x="7171400" y="414550"/>
            <a:ext cx="1782925" cy="6367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8"/>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accent5"/>
                </a:solidFill>
              </a:rPr>
              <a:t>Find MLT on</a:t>
            </a:r>
            <a:endParaRPr sz="2200" b="1">
              <a:solidFill>
                <a:schemeClr val="accent5"/>
              </a:solidFill>
            </a:endParaRPr>
          </a:p>
        </p:txBody>
      </p:sp>
      <p:sp>
        <p:nvSpPr>
          <p:cNvPr id="264" name="Google Shape;264;p38"/>
          <p:cNvSpPr txBox="1"/>
          <p:nvPr/>
        </p:nvSpPr>
        <p:spPr>
          <a:xfrm>
            <a:off x="337875" y="1284150"/>
            <a:ext cx="8403900" cy="36603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b="1"/>
              <a:t>Meetup</a:t>
            </a:r>
            <a:endParaRPr sz="1600" b="1"/>
          </a:p>
          <a:p>
            <a:pPr marL="457200" lvl="0" indent="0" algn="l" rtl="0">
              <a:spcBef>
                <a:spcPts val="0"/>
              </a:spcBef>
              <a:spcAft>
                <a:spcPts val="0"/>
              </a:spcAft>
              <a:buNone/>
            </a:pPr>
            <a:r>
              <a:rPr lang="en" sz="1600" u="sng">
                <a:solidFill>
                  <a:schemeClr val="hlink"/>
                </a:solidFill>
                <a:hlinkClick r:id="rId3"/>
              </a:rPr>
              <a:t>https://meetup.com/Machine-Learning-Tokyo/</a:t>
            </a:r>
            <a:br>
              <a:rPr lang="en" sz="1600"/>
            </a:br>
            <a:endParaRPr sz="1600"/>
          </a:p>
          <a:p>
            <a:pPr marL="457200" lvl="0" indent="-330200" algn="l" rtl="0">
              <a:spcBef>
                <a:spcPts val="0"/>
              </a:spcBef>
              <a:spcAft>
                <a:spcPts val="0"/>
              </a:spcAft>
              <a:buSzPts val="1600"/>
              <a:buChar char="●"/>
            </a:pPr>
            <a:r>
              <a:rPr lang="en" sz="1600" b="1"/>
              <a:t>GitHub</a:t>
            </a:r>
            <a:endParaRPr sz="1600" b="1"/>
          </a:p>
          <a:p>
            <a:pPr marL="457200" marR="0" lvl="0" indent="0" algn="l" rtl="0">
              <a:lnSpc>
                <a:spcPct val="100000"/>
              </a:lnSpc>
              <a:spcBef>
                <a:spcPts val="0"/>
              </a:spcBef>
              <a:spcAft>
                <a:spcPts val="0"/>
              </a:spcAft>
              <a:buClr>
                <a:srgbClr val="000000"/>
              </a:buClr>
              <a:buSzPts val="1100"/>
              <a:buFont typeface="Arial"/>
              <a:buNone/>
            </a:pPr>
            <a:r>
              <a:rPr lang="en" sz="1600" u="sng">
                <a:solidFill>
                  <a:schemeClr val="hlink"/>
                </a:solidFill>
                <a:hlinkClick r:id="rId4"/>
              </a:rPr>
              <a:t>https://github.com/Machine-Learning-Tokyo</a:t>
            </a:r>
            <a:br>
              <a:rPr lang="en" sz="1600" u="sng">
                <a:solidFill>
                  <a:schemeClr val="hlink"/>
                </a:solidFill>
              </a:rPr>
            </a:br>
            <a:endParaRPr sz="1600" u="sng">
              <a:solidFill>
                <a:schemeClr val="hlink"/>
              </a:solidFill>
            </a:endParaRPr>
          </a:p>
          <a:p>
            <a:pPr marL="457200" marR="0" lvl="0" indent="-330200" algn="l" rtl="0">
              <a:lnSpc>
                <a:spcPct val="100000"/>
              </a:lnSpc>
              <a:spcBef>
                <a:spcPts val="0"/>
              </a:spcBef>
              <a:spcAft>
                <a:spcPts val="0"/>
              </a:spcAft>
              <a:buSzPts val="1600"/>
              <a:buChar char="●"/>
            </a:pPr>
            <a:r>
              <a:rPr lang="en" sz="1600" b="1"/>
              <a:t>Youtube</a:t>
            </a:r>
            <a:br>
              <a:rPr lang="en" sz="1600" u="sng">
                <a:solidFill>
                  <a:schemeClr val="hlink"/>
                </a:solidFill>
              </a:rPr>
            </a:br>
            <a:r>
              <a:rPr lang="en" sz="1600" u="sng">
                <a:solidFill>
                  <a:schemeClr val="hlink"/>
                </a:solidFill>
                <a:hlinkClick r:id="rId5"/>
              </a:rPr>
              <a:t>https://youtube.com/MLTOKYO</a:t>
            </a:r>
            <a:br>
              <a:rPr lang="en" sz="1600" u="sng">
                <a:solidFill>
                  <a:schemeClr val="hlink"/>
                </a:solidFill>
              </a:rPr>
            </a:br>
            <a:endParaRPr sz="1600" u="sng">
              <a:solidFill>
                <a:schemeClr val="hlink"/>
              </a:solidFill>
            </a:endParaRPr>
          </a:p>
          <a:p>
            <a:pPr marL="457200" lvl="0" indent="-330200" algn="l" rtl="0">
              <a:spcBef>
                <a:spcPts val="0"/>
              </a:spcBef>
              <a:spcAft>
                <a:spcPts val="0"/>
              </a:spcAft>
              <a:buSzPts val="1600"/>
              <a:buChar char="●"/>
            </a:pPr>
            <a:r>
              <a:rPr lang="en" sz="1600" b="1"/>
              <a:t>Slack</a:t>
            </a:r>
            <a:endParaRPr sz="1600" b="1"/>
          </a:p>
          <a:p>
            <a:pPr marL="457200" marR="0" lvl="0" indent="0" algn="l" rtl="0">
              <a:lnSpc>
                <a:spcPct val="100000"/>
              </a:lnSpc>
              <a:spcBef>
                <a:spcPts val="0"/>
              </a:spcBef>
              <a:spcAft>
                <a:spcPts val="0"/>
              </a:spcAft>
              <a:buNone/>
            </a:pPr>
            <a:r>
              <a:rPr lang="en" sz="1600" u="sng">
                <a:solidFill>
                  <a:schemeClr val="hlink"/>
                </a:solidFill>
                <a:hlinkClick r:id="rId6"/>
              </a:rPr>
              <a:t>https://goo.gl/WnbYUP</a:t>
            </a:r>
            <a:endParaRPr sz="1600" u="sng">
              <a:solidFill>
                <a:schemeClr val="hlink"/>
              </a:solidFill>
            </a:endParaRPr>
          </a:p>
          <a:p>
            <a:pPr marL="457200" marR="0" lvl="0" indent="0" algn="l" rtl="0">
              <a:lnSpc>
                <a:spcPct val="100000"/>
              </a:lnSpc>
              <a:spcBef>
                <a:spcPts val="0"/>
              </a:spcBef>
              <a:spcAft>
                <a:spcPts val="0"/>
              </a:spcAft>
              <a:buClr>
                <a:srgbClr val="000000"/>
              </a:buClr>
              <a:buSzPts val="1100"/>
              <a:buFont typeface="Arial"/>
              <a:buNone/>
            </a:pPr>
            <a:endParaRPr sz="1800">
              <a:solidFill>
                <a:schemeClr val="dk1"/>
              </a:solidFill>
            </a:endParaRPr>
          </a:p>
        </p:txBody>
      </p:sp>
      <p:pic>
        <p:nvPicPr>
          <p:cNvPr id="265" name="Google Shape;265;p38"/>
          <p:cNvPicPr preferRelativeResize="0"/>
          <p:nvPr/>
        </p:nvPicPr>
        <p:blipFill rotWithShape="1">
          <a:blip r:embed="rId7">
            <a:alphaModFix/>
          </a:blip>
          <a:srcRect t="15372" b="20868"/>
          <a:stretch/>
        </p:blipFill>
        <p:spPr>
          <a:xfrm>
            <a:off x="7171400" y="414550"/>
            <a:ext cx="1782925" cy="636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pic>
        <p:nvPicPr>
          <p:cNvPr id="71" name="Google Shape;71;p15"/>
          <p:cNvPicPr preferRelativeResize="0"/>
          <p:nvPr/>
        </p:nvPicPr>
        <p:blipFill>
          <a:blip r:embed="rId3">
            <a:alphaModFix/>
          </a:blip>
          <a:stretch>
            <a:fillRect/>
          </a:stretch>
        </p:blipFill>
        <p:spPr>
          <a:xfrm>
            <a:off x="100713" y="1342500"/>
            <a:ext cx="8942574" cy="2691186"/>
          </a:xfrm>
          <a:prstGeom prst="rect">
            <a:avLst/>
          </a:prstGeom>
          <a:noFill/>
          <a:ln>
            <a:noFill/>
          </a:ln>
        </p:spPr>
      </p:pic>
      <p:sp>
        <p:nvSpPr>
          <p:cNvPr id="72" name="Google Shape;72;p15"/>
          <p:cNvSpPr txBox="1"/>
          <p:nvPr/>
        </p:nvSpPr>
        <p:spPr>
          <a:xfrm>
            <a:off x="554900" y="485100"/>
            <a:ext cx="47661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Overview: Intro to seq2seq</a:t>
            </a:r>
            <a:endParaRPr sz="2200">
              <a:solidFill>
                <a:schemeClr val="accent5"/>
              </a:solidFill>
            </a:endParaRPr>
          </a:p>
        </p:txBody>
      </p:sp>
      <p:pic>
        <p:nvPicPr>
          <p:cNvPr id="73" name="Google Shape;73;p15"/>
          <p:cNvPicPr preferRelativeResize="0"/>
          <p:nvPr/>
        </p:nvPicPr>
        <p:blipFill rotWithShape="1">
          <a:blip r:embed="rId4">
            <a:alphaModFix/>
          </a:blip>
          <a:srcRect t="15372" b="20868"/>
          <a:stretch/>
        </p:blipFill>
        <p:spPr>
          <a:xfrm>
            <a:off x="7171400" y="414550"/>
            <a:ext cx="1782925" cy="636700"/>
          </a:xfrm>
          <a:prstGeom prst="rect">
            <a:avLst/>
          </a:prstGeom>
          <a:noFill/>
          <a:ln>
            <a:noFill/>
          </a:ln>
        </p:spPr>
      </p:pic>
      <p:sp>
        <p:nvSpPr>
          <p:cNvPr id="74" name="Google Shape;74;p15"/>
          <p:cNvSpPr txBox="1"/>
          <p:nvPr/>
        </p:nvSpPr>
        <p:spPr>
          <a:xfrm>
            <a:off x="129775" y="4712400"/>
            <a:ext cx="4931700" cy="44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dirty="0"/>
              <a:t>Image: </a:t>
            </a:r>
            <a:r>
              <a:rPr lang="en" sz="800" u="sng" dirty="0">
                <a:solidFill>
                  <a:schemeClr val="hlink"/>
                </a:solidFill>
                <a:hlinkClick r:id="rId5"/>
              </a:rPr>
              <a:t>http://www.wildml.com/2016/04/deep-learning-for-chatbots-part-1-introduction/</a:t>
            </a:r>
            <a:endParaRPr sz="800" dirty="0">
              <a:solidFill>
                <a:schemeClr val="dk1"/>
              </a:solidFill>
            </a:endParaRPr>
          </a:p>
          <a:p>
            <a:pPr marL="0" lvl="0" indent="0" algn="l" rtl="0">
              <a:spcBef>
                <a:spcPts val="0"/>
              </a:spcBef>
              <a:spcAft>
                <a:spcPts val="0"/>
              </a:spcAft>
              <a:buNone/>
            </a:pPr>
            <a:endParaRPr sz="800" dirty="0">
              <a:solidFill>
                <a:schemeClr val="dk1"/>
              </a:solidFill>
            </a:endParaRPr>
          </a:p>
          <a:p>
            <a:pPr marL="0" lvl="0" indent="0" algn="l" rtl="0">
              <a:spcBef>
                <a:spcPts val="0"/>
              </a:spcBef>
              <a:spcAft>
                <a:spcPts val="0"/>
              </a:spcAft>
              <a:buNone/>
            </a:pPr>
            <a:endParaRPr sz="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pic>
        <p:nvPicPr>
          <p:cNvPr id="79" name="Google Shape;79;p16"/>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sp>
        <p:nvSpPr>
          <p:cNvPr id="80" name="Google Shape;80;p16"/>
          <p:cNvSpPr txBox="1"/>
          <p:nvPr/>
        </p:nvSpPr>
        <p:spPr>
          <a:xfrm>
            <a:off x="502425" y="48510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Application Areas for Encoder-Decoder Systems</a:t>
            </a:r>
            <a:endParaRPr sz="2200">
              <a:solidFill>
                <a:schemeClr val="accent5"/>
              </a:solidFill>
            </a:endParaRPr>
          </a:p>
        </p:txBody>
      </p:sp>
      <p:sp>
        <p:nvSpPr>
          <p:cNvPr id="81" name="Google Shape;81;p16"/>
          <p:cNvSpPr txBox="1">
            <a:spLocks noGrp="1"/>
          </p:cNvSpPr>
          <p:nvPr>
            <p:ph type="ctrTitle"/>
          </p:nvPr>
        </p:nvSpPr>
        <p:spPr>
          <a:xfrm>
            <a:off x="502425" y="592650"/>
            <a:ext cx="6835800" cy="3958200"/>
          </a:xfrm>
          <a:prstGeom prst="rect">
            <a:avLst/>
          </a:prstGeom>
        </p:spPr>
        <p:txBody>
          <a:bodyPr spcFirstLastPara="1" wrap="square" lIns="91425" tIns="91425" rIns="91425" bIns="91425" anchor="b" anchorCtr="0">
            <a:noAutofit/>
          </a:bodyPr>
          <a:lstStyle/>
          <a:p>
            <a:pPr marL="0" lvl="0" indent="0" algn="l" rtl="0">
              <a:lnSpc>
                <a:spcPct val="150000"/>
              </a:lnSpc>
              <a:spcBef>
                <a:spcPts val="0"/>
              </a:spcBef>
              <a:spcAft>
                <a:spcPts val="0"/>
              </a:spcAft>
              <a:buNone/>
            </a:pPr>
            <a:endParaRPr sz="2000" dirty="0"/>
          </a:p>
          <a:p>
            <a:pPr marL="457200" lvl="0" indent="-355600" algn="l" rtl="0">
              <a:lnSpc>
                <a:spcPct val="150000"/>
              </a:lnSpc>
              <a:spcBef>
                <a:spcPts val="0"/>
              </a:spcBef>
              <a:spcAft>
                <a:spcPts val="0"/>
              </a:spcAft>
              <a:buSzPts val="2000"/>
              <a:buChar char="-"/>
            </a:pPr>
            <a:r>
              <a:rPr lang="en" sz="2000" dirty="0"/>
              <a:t>Machine Translation</a:t>
            </a:r>
            <a:endParaRPr sz="2000" dirty="0"/>
          </a:p>
          <a:p>
            <a:pPr marL="457200" lvl="0" indent="-355600" algn="l" rtl="0">
              <a:lnSpc>
                <a:spcPct val="150000"/>
              </a:lnSpc>
              <a:spcBef>
                <a:spcPts val="0"/>
              </a:spcBef>
              <a:spcAft>
                <a:spcPts val="0"/>
              </a:spcAft>
              <a:buSzPts val="2000"/>
              <a:buChar char="-"/>
            </a:pPr>
            <a:r>
              <a:rPr lang="en" sz="2000" dirty="0"/>
              <a:t>Dialogue systems (chatbots)</a:t>
            </a:r>
            <a:endParaRPr sz="2000" dirty="0"/>
          </a:p>
          <a:p>
            <a:pPr marL="457200" lvl="0" indent="-355600" algn="l" rtl="0">
              <a:lnSpc>
                <a:spcPct val="150000"/>
              </a:lnSpc>
              <a:spcBef>
                <a:spcPts val="0"/>
              </a:spcBef>
              <a:spcAft>
                <a:spcPts val="0"/>
              </a:spcAft>
              <a:buSzPts val="2000"/>
              <a:buChar char="-"/>
            </a:pPr>
            <a:r>
              <a:rPr lang="en" sz="2000" dirty="0"/>
              <a:t>Question Answering</a:t>
            </a:r>
            <a:endParaRPr sz="2000" dirty="0"/>
          </a:p>
          <a:p>
            <a:pPr marL="457200" lvl="0" indent="-355600" algn="l" rtl="0">
              <a:lnSpc>
                <a:spcPct val="150000"/>
              </a:lnSpc>
              <a:spcBef>
                <a:spcPts val="0"/>
              </a:spcBef>
              <a:spcAft>
                <a:spcPts val="0"/>
              </a:spcAft>
              <a:buSzPts val="2000"/>
              <a:buChar char="-"/>
            </a:pPr>
            <a:r>
              <a:rPr lang="en" sz="2000" dirty="0"/>
              <a:t>Speech Recognition</a:t>
            </a:r>
            <a:endParaRPr sz="2000" dirty="0"/>
          </a:p>
          <a:p>
            <a:pPr marL="457200" lvl="0" indent="-355600" algn="l" rtl="0">
              <a:lnSpc>
                <a:spcPct val="150000"/>
              </a:lnSpc>
              <a:spcBef>
                <a:spcPts val="0"/>
              </a:spcBef>
              <a:spcAft>
                <a:spcPts val="0"/>
              </a:spcAft>
              <a:buSzPts val="2000"/>
              <a:buChar char="-"/>
            </a:pPr>
            <a:r>
              <a:rPr lang="en" sz="2000"/>
              <a:t>Text Summarization (Abstractive Summarization)</a:t>
            </a:r>
            <a:endParaRPr sz="2000" dirty="0"/>
          </a:p>
          <a:p>
            <a:pPr marL="457200" lvl="0" indent="-355600" algn="l" rtl="0">
              <a:lnSpc>
                <a:spcPct val="150000"/>
              </a:lnSpc>
              <a:spcBef>
                <a:spcPts val="0"/>
              </a:spcBef>
              <a:spcAft>
                <a:spcPts val="0"/>
              </a:spcAft>
              <a:buSzPts val="2000"/>
              <a:buChar char="-"/>
            </a:pPr>
            <a:r>
              <a:rPr lang="en" sz="2000" dirty="0"/>
              <a:t>Image Captioning</a:t>
            </a:r>
            <a:endParaRPr sz="2000" dirty="0"/>
          </a:p>
          <a:p>
            <a:pPr marL="457200" lvl="0" indent="0" algn="l" rtl="0">
              <a:lnSpc>
                <a:spcPct val="150000"/>
              </a:lnSpc>
              <a:spcBef>
                <a:spcPts val="0"/>
              </a:spcBef>
              <a:spcAft>
                <a:spcPts val="0"/>
              </a:spcAft>
              <a:buNone/>
            </a:pPr>
            <a:r>
              <a:rPr lang="en" sz="2000" dirty="0"/>
              <a:t>...</a:t>
            </a:r>
            <a:endParaRPr sz="2000" dirty="0"/>
          </a:p>
        </p:txBody>
      </p:sp>
      <p:sp>
        <p:nvSpPr>
          <p:cNvPr id="82" name="Google Shape;82;p16"/>
          <p:cNvSpPr txBox="1"/>
          <p:nvPr/>
        </p:nvSpPr>
        <p:spPr>
          <a:xfrm>
            <a:off x="561400" y="4562700"/>
            <a:ext cx="3680700" cy="42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Image: </a:t>
            </a:r>
            <a:r>
              <a:rPr lang="en" sz="800" u="sng">
                <a:solidFill>
                  <a:schemeClr val="hlink"/>
                </a:solidFill>
                <a:hlinkClick r:id="rId4"/>
              </a:rPr>
              <a:t>https://thenextweb.com/events/2019/02/11/t500-tnw2019/</a:t>
            </a:r>
            <a:endParaRPr sz="800"/>
          </a:p>
          <a:p>
            <a:pPr marL="0" lvl="0" indent="0" algn="l" rtl="0">
              <a:spcBef>
                <a:spcPts val="0"/>
              </a:spcBef>
              <a:spcAft>
                <a:spcPts val="0"/>
              </a:spcAft>
              <a:buNone/>
            </a:pPr>
            <a:endParaRPr sz="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7"/>
          <p:cNvPicPr preferRelativeResize="0"/>
          <p:nvPr/>
        </p:nvPicPr>
        <p:blipFill rotWithShape="1">
          <a:blip r:embed="rId3">
            <a:alphaModFix/>
          </a:blip>
          <a:srcRect t="15372" b="20868"/>
          <a:stretch/>
        </p:blipFill>
        <p:spPr>
          <a:xfrm>
            <a:off x="7171400" y="262150"/>
            <a:ext cx="1782925" cy="636700"/>
          </a:xfrm>
          <a:prstGeom prst="rect">
            <a:avLst/>
          </a:prstGeom>
          <a:noFill/>
          <a:ln>
            <a:noFill/>
          </a:ln>
        </p:spPr>
      </p:pic>
      <p:sp>
        <p:nvSpPr>
          <p:cNvPr id="88" name="Google Shape;88;p17"/>
          <p:cNvSpPr txBox="1"/>
          <p:nvPr/>
        </p:nvSpPr>
        <p:spPr>
          <a:xfrm>
            <a:off x="502425" y="33270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Application Areas for Encoder-Decoder Systems</a:t>
            </a:r>
            <a:endParaRPr sz="2200">
              <a:solidFill>
                <a:schemeClr val="accent5"/>
              </a:solidFill>
            </a:endParaRPr>
          </a:p>
        </p:txBody>
      </p:sp>
      <p:pic>
        <p:nvPicPr>
          <p:cNvPr id="89" name="Google Shape;89;p17"/>
          <p:cNvPicPr preferRelativeResize="0"/>
          <p:nvPr/>
        </p:nvPicPr>
        <p:blipFill rotWithShape="1">
          <a:blip r:embed="rId4">
            <a:alphaModFix/>
          </a:blip>
          <a:srcRect b="31801"/>
          <a:stretch/>
        </p:blipFill>
        <p:spPr>
          <a:xfrm>
            <a:off x="1573389" y="1083200"/>
            <a:ext cx="5598012" cy="3295151"/>
          </a:xfrm>
          <a:prstGeom prst="rect">
            <a:avLst/>
          </a:prstGeom>
          <a:noFill/>
          <a:ln>
            <a:noFill/>
          </a:ln>
        </p:spPr>
      </p:pic>
      <p:sp>
        <p:nvSpPr>
          <p:cNvPr id="90" name="Google Shape;90;p17"/>
          <p:cNvSpPr txBox="1"/>
          <p:nvPr/>
        </p:nvSpPr>
        <p:spPr>
          <a:xfrm>
            <a:off x="284100" y="4562700"/>
            <a:ext cx="3000000" cy="42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Image: </a:t>
            </a:r>
            <a:r>
              <a:rPr lang="en" sz="800" u="sng">
                <a:solidFill>
                  <a:schemeClr val="hlink"/>
                </a:solidFill>
                <a:hlinkClick r:id="rId5"/>
              </a:rPr>
              <a:t>https://thenextweb.com/events/2019/02/11/t500-tnw2019/</a:t>
            </a:r>
            <a:endParaRPr sz="800"/>
          </a:p>
          <a:p>
            <a:pPr marL="0" lvl="0" indent="0" algn="l" rtl="0">
              <a:spcBef>
                <a:spcPts val="0"/>
              </a:spcBef>
              <a:spcAft>
                <a:spcPts val="0"/>
              </a:spcAft>
              <a:buNone/>
            </a:pP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8"/>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sp>
        <p:nvSpPr>
          <p:cNvPr id="96" name="Google Shape;96;p18"/>
          <p:cNvSpPr txBox="1"/>
          <p:nvPr/>
        </p:nvSpPr>
        <p:spPr>
          <a:xfrm>
            <a:off x="502425" y="48510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Application Areas for Encoder-Decoder Systems</a:t>
            </a:r>
            <a:endParaRPr sz="2200">
              <a:solidFill>
                <a:schemeClr val="accent5"/>
              </a:solidFill>
            </a:endParaRPr>
          </a:p>
        </p:txBody>
      </p:sp>
      <p:sp>
        <p:nvSpPr>
          <p:cNvPr id="97" name="Google Shape;97;p18"/>
          <p:cNvSpPr txBox="1"/>
          <p:nvPr/>
        </p:nvSpPr>
        <p:spPr>
          <a:xfrm>
            <a:off x="6795525" y="3580675"/>
            <a:ext cx="2300400" cy="142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Notebook: </a:t>
            </a:r>
            <a:r>
              <a:rPr lang="en" sz="800" u="sng">
                <a:solidFill>
                  <a:schemeClr val="hlink"/>
                </a:solidFill>
                <a:hlinkClick r:id="rId4"/>
              </a:rPr>
              <a:t>https://github.com/theamrzaki/text_summurization_abstractive_methods/blob/master/Implementation%20A%20(seq2seq%20with%20attention%20and%20feature%20rich%20representation)/Model_1.ipynb</a:t>
            </a:r>
            <a:endParaRPr sz="800"/>
          </a:p>
          <a:p>
            <a:pPr marL="0" lvl="0" indent="0" algn="l" rtl="0">
              <a:spcBef>
                <a:spcPts val="0"/>
              </a:spcBef>
              <a:spcAft>
                <a:spcPts val="0"/>
              </a:spcAft>
              <a:buNone/>
            </a:pPr>
            <a:r>
              <a:rPr lang="en" sz="800"/>
              <a:t>Kaggle:</a:t>
            </a:r>
            <a:endParaRPr sz="800"/>
          </a:p>
          <a:p>
            <a:pPr marL="0" lvl="0" indent="0" algn="l" rtl="0">
              <a:spcBef>
                <a:spcPts val="0"/>
              </a:spcBef>
              <a:spcAft>
                <a:spcPts val="0"/>
              </a:spcAft>
              <a:buNone/>
            </a:pPr>
            <a:r>
              <a:rPr lang="en" sz="800" u="sng">
                <a:solidFill>
                  <a:schemeClr val="hlink"/>
                </a:solidFill>
                <a:hlinkClick r:id="rId5"/>
              </a:rPr>
              <a:t>https://www.kaggle.com/currie32/summarizing-text-with-amazon-reviews/data</a:t>
            </a:r>
            <a:endParaRPr sz="800"/>
          </a:p>
          <a:p>
            <a:pPr marL="0" lvl="0" indent="0" algn="l" rtl="0">
              <a:spcBef>
                <a:spcPts val="0"/>
              </a:spcBef>
              <a:spcAft>
                <a:spcPts val="0"/>
              </a:spcAft>
              <a:buNone/>
            </a:pPr>
            <a:endParaRPr sz="800"/>
          </a:p>
        </p:txBody>
      </p:sp>
      <p:pic>
        <p:nvPicPr>
          <p:cNvPr id="98" name="Google Shape;98;p18"/>
          <p:cNvPicPr preferRelativeResize="0"/>
          <p:nvPr/>
        </p:nvPicPr>
        <p:blipFill rotWithShape="1">
          <a:blip r:embed="rId6">
            <a:alphaModFix/>
          </a:blip>
          <a:srcRect t="25611"/>
          <a:stretch/>
        </p:blipFill>
        <p:spPr>
          <a:xfrm>
            <a:off x="251275" y="1553826"/>
            <a:ext cx="6544250" cy="3318249"/>
          </a:xfrm>
          <a:prstGeom prst="rect">
            <a:avLst/>
          </a:prstGeom>
          <a:noFill/>
          <a:ln>
            <a:noFill/>
          </a:ln>
        </p:spPr>
      </p:pic>
      <p:sp>
        <p:nvSpPr>
          <p:cNvPr id="99" name="Google Shape;99;p18"/>
          <p:cNvSpPr txBox="1"/>
          <p:nvPr/>
        </p:nvSpPr>
        <p:spPr>
          <a:xfrm>
            <a:off x="572250" y="1123063"/>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t>Text Summarization with Amazon Reviews (500k)</a:t>
            </a:r>
            <a:endParaRPr sz="1800" b="1"/>
          </a:p>
        </p:txBody>
      </p:sp>
      <p:pic>
        <p:nvPicPr>
          <p:cNvPr id="100" name="Google Shape;100;p18"/>
          <p:cNvPicPr preferRelativeResize="0"/>
          <p:nvPr/>
        </p:nvPicPr>
        <p:blipFill>
          <a:blip r:embed="rId7">
            <a:alphaModFix/>
          </a:blip>
          <a:stretch>
            <a:fillRect/>
          </a:stretch>
        </p:blipFill>
        <p:spPr>
          <a:xfrm>
            <a:off x="6825037" y="2118500"/>
            <a:ext cx="2241376" cy="118686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19" descr="Sarcastobot is a seq2seq model in the browser. https://machine-learning-tokyo.github.io/seq2seq_bot/" title="A mean, grumpy, sarcastic chatbot in the browser">
            <a:hlinkClick r:id="rId3"/>
          </p:cNvPr>
          <p:cNvPicPr preferRelativeResize="0"/>
          <p:nvPr/>
        </p:nvPicPr>
        <p:blipFill>
          <a:blip r:embed="rId4">
            <a:alphaModFix/>
          </a:blip>
          <a:stretch>
            <a:fillRect/>
          </a:stretch>
        </p:blipFill>
        <p:spPr>
          <a:xfrm>
            <a:off x="883425" y="898850"/>
            <a:ext cx="5378275" cy="4033725"/>
          </a:xfrm>
          <a:prstGeom prst="rect">
            <a:avLst/>
          </a:prstGeom>
          <a:noFill/>
          <a:ln>
            <a:noFill/>
          </a:ln>
        </p:spPr>
      </p:pic>
      <p:pic>
        <p:nvPicPr>
          <p:cNvPr id="106" name="Google Shape;106;p19"/>
          <p:cNvPicPr preferRelativeResize="0"/>
          <p:nvPr/>
        </p:nvPicPr>
        <p:blipFill rotWithShape="1">
          <a:blip r:embed="rId5">
            <a:alphaModFix/>
          </a:blip>
          <a:srcRect t="15372" b="20868"/>
          <a:stretch/>
        </p:blipFill>
        <p:spPr>
          <a:xfrm>
            <a:off x="7171400" y="262150"/>
            <a:ext cx="1782925" cy="636700"/>
          </a:xfrm>
          <a:prstGeom prst="rect">
            <a:avLst/>
          </a:prstGeom>
          <a:noFill/>
          <a:ln>
            <a:noFill/>
          </a:ln>
        </p:spPr>
      </p:pic>
      <p:sp>
        <p:nvSpPr>
          <p:cNvPr id="107" name="Google Shape;107;p19"/>
          <p:cNvSpPr txBox="1"/>
          <p:nvPr/>
        </p:nvSpPr>
        <p:spPr>
          <a:xfrm>
            <a:off x="502425" y="33270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accent5"/>
                </a:solidFill>
              </a:rPr>
              <a:t>Application Areas for Encoder-Decoder Systems</a:t>
            </a:r>
            <a:endParaRPr sz="2200">
              <a:solidFill>
                <a:schemeClr val="accent5"/>
              </a:solidFill>
            </a:endParaRPr>
          </a:p>
        </p:txBody>
      </p:sp>
      <p:sp>
        <p:nvSpPr>
          <p:cNvPr id="108" name="Google Shape;108;p19"/>
          <p:cNvSpPr txBox="1"/>
          <p:nvPr/>
        </p:nvSpPr>
        <p:spPr>
          <a:xfrm>
            <a:off x="6639475" y="3715850"/>
            <a:ext cx="1937400" cy="13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Video: MLT at NeurIPS 2018 Workshop; Machine Learning for Creativity and Design </a:t>
            </a:r>
            <a:r>
              <a:rPr lang="en" sz="800" u="sng">
                <a:solidFill>
                  <a:schemeClr val="hlink"/>
                </a:solidFill>
                <a:hlinkClick r:id="rId6"/>
              </a:rPr>
              <a:t>https://www.youtube.com/watch?v=NEkYrV_YZLk</a:t>
            </a:r>
            <a:endParaRPr sz="800"/>
          </a:p>
          <a:p>
            <a:pPr marL="0" lvl="0" indent="0" algn="l" rtl="0">
              <a:spcBef>
                <a:spcPts val="0"/>
              </a:spcBef>
              <a:spcAft>
                <a:spcPts val="0"/>
              </a:spcAft>
              <a:buNone/>
            </a:pPr>
            <a:endParaRPr sz="800"/>
          </a:p>
          <a:p>
            <a:pPr marL="0" lvl="0" indent="0" algn="l" rtl="0">
              <a:spcBef>
                <a:spcPts val="0"/>
              </a:spcBef>
              <a:spcAft>
                <a:spcPts val="0"/>
              </a:spcAft>
              <a:buNone/>
            </a:pPr>
            <a:r>
              <a:rPr lang="en" sz="800"/>
              <a:t>Try it out </a:t>
            </a:r>
            <a:endParaRPr sz="800"/>
          </a:p>
          <a:p>
            <a:pPr marL="0" lvl="0" indent="0" algn="l" rtl="0">
              <a:spcBef>
                <a:spcPts val="0"/>
              </a:spcBef>
              <a:spcAft>
                <a:spcPts val="0"/>
              </a:spcAft>
              <a:buNone/>
            </a:pPr>
            <a:r>
              <a:rPr lang="en" sz="800" u="sng">
                <a:solidFill>
                  <a:schemeClr val="hlink"/>
                </a:solidFill>
                <a:hlinkClick r:id="rId7"/>
              </a:rPr>
              <a:t>https://machine-learning-tokyo.github.io/seq2seq_bot/</a:t>
            </a:r>
            <a:endParaRPr sz="800"/>
          </a:p>
          <a:p>
            <a:pPr marL="0" lvl="0" indent="0" algn="l" rtl="0">
              <a:spcBef>
                <a:spcPts val="0"/>
              </a:spcBef>
              <a:spcAft>
                <a:spcPts val="0"/>
              </a:spcAft>
              <a:buNone/>
            </a:pPr>
            <a:endParaRPr sz="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20"/>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sp>
        <p:nvSpPr>
          <p:cNvPr id="114" name="Google Shape;114;p20"/>
          <p:cNvSpPr txBox="1"/>
          <p:nvPr/>
        </p:nvSpPr>
        <p:spPr>
          <a:xfrm>
            <a:off x="502425" y="48510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solidFill>
                  <a:schemeClr val="accent5"/>
                </a:solidFill>
              </a:rPr>
              <a:t>RNN, LSTM, GRU</a:t>
            </a:r>
            <a:endParaRPr sz="2200">
              <a:solidFill>
                <a:schemeClr val="accent5"/>
              </a:solidFill>
            </a:endParaRPr>
          </a:p>
          <a:p>
            <a:pPr marL="0" lvl="0" indent="0" algn="l" rtl="0">
              <a:spcBef>
                <a:spcPts val="0"/>
              </a:spcBef>
              <a:spcAft>
                <a:spcPts val="0"/>
              </a:spcAft>
              <a:buNone/>
            </a:pPr>
            <a:endParaRPr sz="2200">
              <a:solidFill>
                <a:schemeClr val="accent5"/>
              </a:solidFill>
            </a:endParaRPr>
          </a:p>
        </p:txBody>
      </p:sp>
      <p:sp>
        <p:nvSpPr>
          <p:cNvPr id="115" name="Google Shape;115;p20"/>
          <p:cNvSpPr txBox="1"/>
          <p:nvPr/>
        </p:nvSpPr>
        <p:spPr>
          <a:xfrm>
            <a:off x="502425" y="4495500"/>
            <a:ext cx="54792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a:solidFill>
                  <a:schemeClr val="hlink"/>
                </a:solidFill>
                <a:hlinkClick r:id="rId4"/>
              </a:rPr>
              <a:t>http://karpathy.github.io/2015/05/21/rnn-effectiveness/</a:t>
            </a:r>
            <a:endParaRPr sz="800"/>
          </a:p>
          <a:p>
            <a:pPr marL="0" lvl="0" indent="0" algn="l" rtl="0">
              <a:spcBef>
                <a:spcPts val="0"/>
              </a:spcBef>
              <a:spcAft>
                <a:spcPts val="0"/>
              </a:spcAft>
              <a:buNone/>
            </a:pPr>
            <a:endParaRPr sz="800"/>
          </a:p>
        </p:txBody>
      </p:sp>
      <p:sp>
        <p:nvSpPr>
          <p:cNvPr id="116" name="Google Shape;116;p20"/>
          <p:cNvSpPr txBox="1"/>
          <p:nvPr/>
        </p:nvSpPr>
        <p:spPr>
          <a:xfrm>
            <a:off x="478700" y="1388475"/>
            <a:ext cx="7419300" cy="1498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dk1"/>
                </a:solidFill>
                <a:highlight>
                  <a:srgbClr val="FFFFFF"/>
                </a:highlight>
              </a:rPr>
              <a:t>Vanilla Neural Networks (and also Convolutional Networks) have constraints: they accept a fixed-sized vector as input (e.g. an image) and produce a fixed-sized vector as output (e.g. probabilities of different classes).</a:t>
            </a:r>
            <a:endParaRPr sz="1800" i="1">
              <a:solidFill>
                <a:schemeClr val="dk1"/>
              </a:solidFill>
              <a:highlight>
                <a:srgbClr val="FFFFFF"/>
              </a:highlight>
            </a:endParaRPr>
          </a:p>
        </p:txBody>
      </p:sp>
      <p:pic>
        <p:nvPicPr>
          <p:cNvPr id="117" name="Google Shape;117;p20"/>
          <p:cNvPicPr preferRelativeResize="0"/>
          <p:nvPr/>
        </p:nvPicPr>
        <p:blipFill>
          <a:blip r:embed="rId5">
            <a:alphaModFix/>
          </a:blip>
          <a:stretch>
            <a:fillRect/>
          </a:stretch>
        </p:blipFill>
        <p:spPr>
          <a:xfrm>
            <a:off x="2524975" y="2520325"/>
            <a:ext cx="6420395" cy="1822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21"/>
          <p:cNvPicPr preferRelativeResize="0"/>
          <p:nvPr/>
        </p:nvPicPr>
        <p:blipFill rotWithShape="1">
          <a:blip r:embed="rId3">
            <a:alphaModFix/>
          </a:blip>
          <a:srcRect t="15372" b="20868"/>
          <a:stretch/>
        </p:blipFill>
        <p:spPr>
          <a:xfrm>
            <a:off x="7171400" y="414550"/>
            <a:ext cx="1782925" cy="636700"/>
          </a:xfrm>
          <a:prstGeom prst="rect">
            <a:avLst/>
          </a:prstGeom>
          <a:noFill/>
          <a:ln>
            <a:noFill/>
          </a:ln>
        </p:spPr>
      </p:pic>
      <p:sp>
        <p:nvSpPr>
          <p:cNvPr id="123" name="Google Shape;123;p21"/>
          <p:cNvSpPr txBox="1"/>
          <p:nvPr/>
        </p:nvSpPr>
        <p:spPr>
          <a:xfrm>
            <a:off x="502425" y="485100"/>
            <a:ext cx="66825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solidFill>
                  <a:schemeClr val="accent5"/>
                </a:solidFill>
              </a:rPr>
              <a:t>RNN, GRU, LSTM</a:t>
            </a:r>
            <a:endParaRPr sz="2200">
              <a:solidFill>
                <a:schemeClr val="accent5"/>
              </a:solidFill>
            </a:endParaRPr>
          </a:p>
          <a:p>
            <a:pPr marL="0" lvl="0" indent="0" algn="l" rtl="0">
              <a:spcBef>
                <a:spcPts val="0"/>
              </a:spcBef>
              <a:spcAft>
                <a:spcPts val="0"/>
              </a:spcAft>
              <a:buNone/>
            </a:pPr>
            <a:endParaRPr sz="2200">
              <a:solidFill>
                <a:schemeClr val="accent5"/>
              </a:solidFill>
            </a:endParaRPr>
          </a:p>
        </p:txBody>
      </p:sp>
      <p:sp>
        <p:nvSpPr>
          <p:cNvPr id="124" name="Google Shape;124;p21"/>
          <p:cNvSpPr txBox="1"/>
          <p:nvPr/>
        </p:nvSpPr>
        <p:spPr>
          <a:xfrm>
            <a:off x="587850" y="4554475"/>
            <a:ext cx="79683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a:solidFill>
                  <a:schemeClr val="hlink"/>
                </a:solidFill>
                <a:hlinkClick r:id="rId4"/>
              </a:rPr>
              <a:t>https://towardsdatascience.com/recurrent-neural-networks-by-example-in-python-ffd204f99470</a:t>
            </a:r>
            <a:endParaRPr sz="800"/>
          </a:p>
          <a:p>
            <a:pPr marL="0" lvl="0" indent="0" algn="l" rtl="0">
              <a:spcBef>
                <a:spcPts val="0"/>
              </a:spcBef>
              <a:spcAft>
                <a:spcPts val="0"/>
              </a:spcAft>
              <a:buNone/>
            </a:pPr>
            <a:r>
              <a:rPr lang="en" sz="800" u="sng">
                <a:solidFill>
                  <a:schemeClr val="hlink"/>
                </a:solidFill>
                <a:hlinkClick r:id="rId5"/>
              </a:rPr>
              <a:t>https://arxiv.org/pdf/1409.3215.pdf</a:t>
            </a:r>
            <a:endParaRPr sz="800"/>
          </a:p>
          <a:p>
            <a:pPr marL="0" lvl="0" indent="0" algn="l" rtl="0">
              <a:spcBef>
                <a:spcPts val="0"/>
              </a:spcBef>
              <a:spcAft>
                <a:spcPts val="0"/>
              </a:spcAft>
              <a:buNone/>
            </a:pPr>
            <a:r>
              <a:rPr lang="en" sz="800" u="sng">
                <a:solidFill>
                  <a:schemeClr val="hlink"/>
                </a:solidFill>
                <a:hlinkClick r:id="rId6"/>
              </a:rPr>
              <a:t>http://colah.github.io/posts/2015-08-Understanding-LSTMs/</a:t>
            </a:r>
            <a:endParaRPr sz="800">
              <a:solidFill>
                <a:schemeClr val="dk1"/>
              </a:solidFill>
            </a:endParaRPr>
          </a:p>
          <a:p>
            <a:pPr marL="0" lvl="0" indent="0" algn="l" rtl="0">
              <a:spcBef>
                <a:spcPts val="0"/>
              </a:spcBef>
              <a:spcAft>
                <a:spcPts val="0"/>
              </a:spcAft>
              <a:buNone/>
            </a:pPr>
            <a:endParaRPr sz="800">
              <a:solidFill>
                <a:schemeClr val="dk1"/>
              </a:solidFill>
            </a:endParaRPr>
          </a:p>
          <a:p>
            <a:pPr marL="0" lvl="0" indent="0" algn="l" rtl="0">
              <a:spcBef>
                <a:spcPts val="0"/>
              </a:spcBef>
              <a:spcAft>
                <a:spcPts val="0"/>
              </a:spcAft>
              <a:buNone/>
            </a:pPr>
            <a:endParaRPr sz="800"/>
          </a:p>
          <a:p>
            <a:pPr marL="0" lvl="0" indent="0" algn="l" rtl="0">
              <a:spcBef>
                <a:spcPts val="0"/>
              </a:spcBef>
              <a:spcAft>
                <a:spcPts val="0"/>
              </a:spcAft>
              <a:buNone/>
            </a:pPr>
            <a:endParaRPr sz="800"/>
          </a:p>
        </p:txBody>
      </p:sp>
      <p:sp>
        <p:nvSpPr>
          <p:cNvPr id="125" name="Google Shape;125;p21"/>
          <p:cNvSpPr txBox="1"/>
          <p:nvPr/>
        </p:nvSpPr>
        <p:spPr>
          <a:xfrm>
            <a:off x="502425" y="1110350"/>
            <a:ext cx="7620900" cy="150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None/>
            </a:pPr>
            <a:r>
              <a:rPr lang="en" sz="1600">
                <a:solidFill>
                  <a:schemeClr val="dk1"/>
                </a:solidFill>
              </a:rPr>
              <a:t>An RNN processes sequences  one element at a time while retaining a </a:t>
            </a:r>
            <a:r>
              <a:rPr lang="en" sz="1600" i="1">
                <a:solidFill>
                  <a:schemeClr val="dk1"/>
                </a:solidFill>
              </a:rPr>
              <a:t>memory</a:t>
            </a:r>
            <a:r>
              <a:rPr lang="en" sz="1600">
                <a:solidFill>
                  <a:schemeClr val="dk1"/>
                </a:solidFill>
              </a:rPr>
              <a:t> (called a state) of what has come previously in the sequence. The output at the current time step becomes the input to the next time step. At each element of the sequence, the model considers not just the current input, but what it remembers about the preceding elements.</a:t>
            </a:r>
            <a:endParaRPr sz="1600">
              <a:solidFill>
                <a:schemeClr val="dk1"/>
              </a:solidFill>
            </a:endParaRPr>
          </a:p>
          <a:p>
            <a:pPr marL="0" lvl="0" indent="0" algn="l" rtl="0">
              <a:lnSpc>
                <a:spcPct val="100000"/>
              </a:lnSpc>
              <a:spcBef>
                <a:spcPts val="0"/>
              </a:spcBef>
              <a:spcAft>
                <a:spcPts val="0"/>
              </a:spcAft>
              <a:buNone/>
            </a:pPr>
            <a:endParaRPr sz="1600" i="1">
              <a:solidFill>
                <a:schemeClr val="dk1"/>
              </a:solidFill>
              <a:highlight>
                <a:srgbClr val="FFFFFF"/>
              </a:highlight>
            </a:endParaRPr>
          </a:p>
        </p:txBody>
      </p:sp>
      <p:pic>
        <p:nvPicPr>
          <p:cNvPr id="126" name="Google Shape;126;p21"/>
          <p:cNvPicPr preferRelativeResize="0"/>
          <p:nvPr/>
        </p:nvPicPr>
        <p:blipFill>
          <a:blip r:embed="rId7">
            <a:alphaModFix/>
          </a:blip>
          <a:stretch>
            <a:fillRect/>
          </a:stretch>
        </p:blipFill>
        <p:spPr>
          <a:xfrm>
            <a:off x="3740250" y="2696449"/>
            <a:ext cx="5332104" cy="1822625"/>
          </a:xfrm>
          <a:prstGeom prst="rect">
            <a:avLst/>
          </a:prstGeom>
          <a:noFill/>
          <a:ln>
            <a:noFill/>
          </a:ln>
        </p:spPr>
      </p:pic>
      <p:sp>
        <p:nvSpPr>
          <p:cNvPr id="127" name="Google Shape;127;p21"/>
          <p:cNvSpPr txBox="1"/>
          <p:nvPr/>
        </p:nvSpPr>
        <p:spPr>
          <a:xfrm>
            <a:off x="508800" y="2942875"/>
            <a:ext cx="3398400" cy="150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rPr>
              <a:t>In the diagram, a chunk of neural network, </a:t>
            </a:r>
            <a:r>
              <a:rPr lang="en" i="1">
                <a:solidFill>
                  <a:schemeClr val="dk1"/>
                </a:solidFill>
              </a:rPr>
              <a:t>A</a:t>
            </a:r>
            <a:r>
              <a:rPr lang="en">
                <a:solidFill>
                  <a:schemeClr val="dk1"/>
                </a:solidFill>
              </a:rPr>
              <a:t>, looks at some input </a:t>
            </a:r>
            <a:r>
              <a:rPr lang="en" i="1">
                <a:solidFill>
                  <a:schemeClr val="dk1"/>
                </a:solidFill>
              </a:rPr>
              <a:t>x</a:t>
            </a:r>
            <a:r>
              <a:rPr lang="en" i="1" baseline="-25000">
                <a:solidFill>
                  <a:schemeClr val="dk1"/>
                </a:solidFill>
              </a:rPr>
              <a:t>t</a:t>
            </a:r>
            <a:r>
              <a:rPr lang="en">
                <a:solidFill>
                  <a:schemeClr val="dk1"/>
                </a:solidFill>
              </a:rPr>
              <a:t>, and outputs a value </a:t>
            </a:r>
            <a:r>
              <a:rPr lang="en" i="1">
                <a:solidFill>
                  <a:schemeClr val="dk1"/>
                </a:solidFill>
              </a:rPr>
              <a:t>h</a:t>
            </a:r>
            <a:r>
              <a:rPr lang="en" i="1" baseline="-25000">
                <a:solidFill>
                  <a:schemeClr val="dk1"/>
                </a:solidFill>
              </a:rPr>
              <a:t>t</a:t>
            </a:r>
            <a:r>
              <a:rPr lang="en">
                <a:solidFill>
                  <a:schemeClr val="dk1"/>
                </a:solidFill>
              </a:rPr>
              <a:t>. A loop allows information to be passed from one step of the network to the next.</a:t>
            </a:r>
            <a:endParaRPr i="1" baseline="-25000">
              <a:solidFill>
                <a:schemeClr val="dk1"/>
              </a:solidFill>
              <a:highlight>
                <a:srgbClr val="FFFFFF"/>
              </a:highligh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6817</TotalTime>
  <Words>1285</Words>
  <Application>Microsoft Macintosh PowerPoint</Application>
  <PresentationFormat>On-screen Show (16:9)</PresentationFormat>
  <Paragraphs>142</Paragraphs>
  <Slides>26</Slides>
  <Notes>26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Georgia</vt:lpstr>
      <vt:lpstr>Simple Light</vt:lpstr>
      <vt:lpstr>Sequence to Sequence Learning</vt:lpstr>
      <vt:lpstr>Application areas RNN/GRU/LSTM RNN/LSTM Encoder-Decoder Attention Beam Search Evaluation metrics Good reads and tutorials</vt:lpstr>
      <vt:lpstr>PowerPoint Presentation</vt:lpstr>
      <vt:lpstr> Machine Translation Dialogue systems (chatbots) Question Answering Speech Recognition Text Summarization (Abstractive Summarization) Image Captioning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Sequence to Sequence Learning</dc:title>
  <cp:lastModifiedBy>Happy Buzaaba</cp:lastModifiedBy>
  <cp:revision>1</cp:revision>
  <dcterms:modified xsi:type="dcterms:W3CDTF">2019-10-05T02:34:11Z</dcterms:modified>
</cp:coreProperties>
</file>